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sldIdLst>
    <p:sldId id="262" r:id="rId2"/>
    <p:sldId id="265" r:id="rId3"/>
    <p:sldId id="267" r:id="rId4"/>
    <p:sldId id="268" r:id="rId5"/>
    <p:sldId id="298" r:id="rId6"/>
    <p:sldId id="287" r:id="rId7"/>
    <p:sldId id="269" r:id="rId8"/>
    <p:sldId id="290" r:id="rId9"/>
    <p:sldId id="266" r:id="rId10"/>
    <p:sldId id="263" r:id="rId11"/>
    <p:sldId id="271" r:id="rId12"/>
    <p:sldId id="294" r:id="rId13"/>
    <p:sldId id="295" r:id="rId14"/>
    <p:sldId id="296" r:id="rId15"/>
    <p:sldId id="259" r:id="rId16"/>
    <p:sldId id="260" r:id="rId17"/>
    <p:sldId id="261" r:id="rId18"/>
    <p:sldId id="273" r:id="rId19"/>
    <p:sldId id="272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2" r:id="rId28"/>
    <p:sldId id="286" r:id="rId29"/>
    <p:sldId id="285" r:id="rId30"/>
    <p:sldId id="289" r:id="rId31"/>
    <p:sldId id="299" r:id="rId32"/>
    <p:sldId id="281" r:id="rId33"/>
    <p:sldId id="302" r:id="rId34"/>
    <p:sldId id="300" r:id="rId35"/>
    <p:sldId id="301" r:id="rId36"/>
    <p:sldId id="293" r:id="rId37"/>
  </p:sldIdLst>
  <p:sldSz cx="12192000" cy="6858000"/>
  <p:notesSz cx="6858000" cy="9144000"/>
  <p:defaultTextStyle>
    <a:defPPr>
      <a:defRPr lang="sk-S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E4C6790-00BC-FB44-95AF-08CAF9C02826}">
          <p14:sldIdLst>
            <p14:sldId id="262"/>
          </p14:sldIdLst>
        </p14:section>
        <p14:section name="Preco JavaScript" id="{A48CA972-D697-5044-91EF-C2F20D4B36B8}">
          <p14:sldIdLst>
            <p14:sldId id="265"/>
            <p14:sldId id="267"/>
            <p14:sldId id="268"/>
            <p14:sldId id="298"/>
            <p14:sldId id="287"/>
            <p14:sldId id="269"/>
            <p14:sldId id="290"/>
          </p14:sldIdLst>
        </p14:section>
        <p14:section name="History And Evolution" id="{345B7467-84D4-D94A-8821-C8794C8DF442}">
          <p14:sldIdLst>
            <p14:sldId id="266"/>
            <p14:sldId id="263"/>
          </p14:sldIdLst>
        </p14:section>
        <p14:section name="Java Script and Related Technologies" id="{85A67973-6DDA-0449-96F3-921D4405191E}">
          <p14:sldIdLst>
            <p14:sldId id="271"/>
            <p14:sldId id="294"/>
            <p14:sldId id="295"/>
            <p14:sldId id="296"/>
            <p14:sldId id="259"/>
            <p14:sldId id="260"/>
            <p14:sldId id="261"/>
          </p14:sldIdLst>
        </p14:section>
        <p14:section name="Server Side Engines" id="{6A743E18-B423-3843-8CB2-4B4FE3496ACA}">
          <p14:sldIdLst>
            <p14:sldId id="273"/>
            <p14:sldId id="272"/>
          </p14:sldIdLst>
        </p14:section>
        <p14:section name="mongo shell" id="{05467A89-B2F7-394D-A0E5-B1C76AB9C363}">
          <p14:sldIdLst>
            <p14:sldId id="274"/>
            <p14:sldId id="275"/>
            <p14:sldId id="276"/>
            <p14:sldId id="277"/>
            <p14:sldId id="278"/>
          </p14:sldIdLst>
        </p14:section>
        <p14:section name="nashorn" id="{57BF1E5F-4BD0-5740-8342-7918E0A2DE79}">
          <p14:sldIdLst>
            <p14:sldId id="279"/>
            <p14:sldId id="280"/>
            <p14:sldId id="282"/>
            <p14:sldId id="286"/>
            <p14:sldId id="285"/>
            <p14:sldId id="289"/>
          </p14:sldIdLst>
        </p14:section>
        <p14:section name="node.js" id="{BE5AC0CB-8EA8-214C-983E-3408B1F779C4}">
          <p14:sldIdLst>
            <p14:sldId id="299"/>
            <p14:sldId id="281"/>
          </p14:sldIdLst>
        </p14:section>
        <p14:section name="Modules,bundlers,transpilers" id="{A2665A02-542F-8A42-83B3-20FAC71F1C0A}">
          <p14:sldIdLst>
            <p14:sldId id="302"/>
            <p14:sldId id="300"/>
            <p14:sldId id="301"/>
            <p14:sldId id="29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9C9C9"/>
    <a:srgbClr val="EBB389"/>
    <a:srgbClr val="F0DA51"/>
    <a:srgbClr val="EFDA50"/>
    <a:srgbClr val="7399CB"/>
    <a:srgbClr val="94ABD8"/>
    <a:srgbClr val="7299CB"/>
    <a:srgbClr val="699AD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896"/>
    <p:restoredTop sz="94674"/>
  </p:normalViewPr>
  <p:slideViewPr>
    <p:cSldViewPr snapToGrid="0">
      <p:cViewPr varScale="1">
        <p:scale>
          <a:sx n="124" d="100"/>
          <a:sy n="124" d="100"/>
        </p:scale>
        <p:origin x="688" y="1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k-SK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5FC078-CD38-604C-AE21-475EC8BCC48F}" type="datetimeFigureOut">
              <a:rPr lang="sk-SK" smtClean="0"/>
              <a:t>5.12.18</a:t>
            </a:fld>
            <a:endParaRPr lang="sk-SK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k-SK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k-S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k-S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C2A715-AE2A-6040-8835-E9A3AF437118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9652784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C2A715-AE2A-6040-8835-E9A3AF437118}" type="slidenum">
              <a:rPr lang="sk-SK" smtClean="0"/>
              <a:t>3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41192726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/>
              <a:t>TODO: </a:t>
            </a:r>
            <a:r>
              <a:rPr lang="sk-SK" err="1"/>
              <a:t>add</a:t>
            </a:r>
            <a:r>
              <a:rPr lang="sk-SK"/>
              <a:t> R.D video </a:t>
            </a:r>
            <a:r>
              <a:rPr lang="sk-SK" err="1"/>
              <a:t>from</a:t>
            </a:r>
            <a:r>
              <a:rPr lang="sk-SK"/>
              <a:t> 2018 </a:t>
            </a:r>
            <a:r>
              <a:rPr lang="sk-SK" err="1"/>
              <a:t>where</a:t>
            </a:r>
            <a:r>
              <a:rPr lang="sk-SK"/>
              <a:t> he </a:t>
            </a:r>
            <a:r>
              <a:rPr lang="sk-SK" err="1"/>
              <a:t>Regrets</a:t>
            </a:r>
            <a:r>
              <a:rPr lang="sk-SK"/>
              <a:t> 10 </a:t>
            </a:r>
            <a:r>
              <a:rPr lang="sk-SK" err="1"/>
              <a:t>things</a:t>
            </a:r>
            <a:r>
              <a:rPr lang="sk-SK"/>
              <a:t> </a:t>
            </a:r>
            <a:r>
              <a:rPr lang="sk-SK" err="1"/>
              <a:t>about</a:t>
            </a:r>
            <a:r>
              <a:rPr lang="sk-SK"/>
              <a:t> </a:t>
            </a:r>
            <a:r>
              <a:rPr lang="sk-SK" err="1"/>
              <a:t>node.js</a:t>
            </a:r>
            <a:endParaRPr lang="sk-SK"/>
          </a:p>
          <a:p>
            <a:endParaRPr lang="sk-S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C2A715-AE2A-6040-8835-E9A3AF437118}" type="slidenum">
              <a:rPr lang="sk-SK" smtClean="0"/>
              <a:t>10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3336377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sk-SK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sk-SK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C1557-55FB-4481-B72B-DAEB0E59A52F}" type="datetimeFigureOut">
              <a:rPr lang="sk-SK" smtClean="0"/>
              <a:t>5.12.18</a:t>
            </a:fld>
            <a:endParaRPr lang="sk-S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82DCC-906D-4988-B552-FBE491D83E1F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4599102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k-SK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k-SK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C1557-55FB-4481-B72B-DAEB0E59A52F}" type="datetimeFigureOut">
              <a:rPr lang="sk-SK" smtClean="0"/>
              <a:t>5.12.18</a:t>
            </a:fld>
            <a:endParaRPr lang="sk-S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82DCC-906D-4988-B552-FBE491D83E1F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4278608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sk-SK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k-SK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C1557-55FB-4481-B72B-DAEB0E59A52F}" type="datetimeFigureOut">
              <a:rPr lang="sk-SK" smtClean="0"/>
              <a:t>5.12.18</a:t>
            </a:fld>
            <a:endParaRPr lang="sk-S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82DCC-906D-4988-B552-FBE491D83E1F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6825066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k-SK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k-SK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C1557-55FB-4481-B72B-DAEB0E59A52F}" type="datetimeFigureOut">
              <a:rPr lang="sk-SK" smtClean="0"/>
              <a:t>5.12.18</a:t>
            </a:fld>
            <a:endParaRPr lang="sk-S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82DCC-906D-4988-B552-FBE491D83E1F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0561492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sk-SK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C1557-55FB-4481-B72B-DAEB0E59A52F}" type="datetimeFigureOut">
              <a:rPr lang="sk-SK" smtClean="0"/>
              <a:t>5.12.18</a:t>
            </a:fld>
            <a:endParaRPr lang="sk-S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82DCC-906D-4988-B552-FBE491D83E1F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5312287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k-SK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k-SK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k-SK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C1557-55FB-4481-B72B-DAEB0E59A52F}" type="datetimeFigureOut">
              <a:rPr lang="sk-SK" smtClean="0"/>
              <a:t>5.12.18</a:t>
            </a:fld>
            <a:endParaRPr lang="sk-S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82DCC-906D-4988-B552-FBE491D83E1F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7749344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sk-SK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k-SK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k-SK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C1557-55FB-4481-B72B-DAEB0E59A52F}" type="datetimeFigureOut">
              <a:rPr lang="sk-SK" smtClean="0"/>
              <a:t>5.12.18</a:t>
            </a:fld>
            <a:endParaRPr lang="sk-SK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82DCC-906D-4988-B552-FBE491D83E1F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3941198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k-SK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C1557-55FB-4481-B72B-DAEB0E59A52F}" type="datetimeFigureOut">
              <a:rPr lang="sk-SK" smtClean="0"/>
              <a:t>5.12.18</a:t>
            </a:fld>
            <a:endParaRPr lang="sk-SK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82DCC-906D-4988-B552-FBE491D83E1F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1021371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C1557-55FB-4481-B72B-DAEB0E59A52F}" type="datetimeFigureOut">
              <a:rPr lang="sk-SK" smtClean="0"/>
              <a:t>5.12.18</a:t>
            </a:fld>
            <a:endParaRPr lang="sk-SK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82DCC-906D-4988-B552-FBE491D83E1F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5097249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sk-SK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k-SK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C1557-55FB-4481-B72B-DAEB0E59A52F}" type="datetimeFigureOut">
              <a:rPr lang="sk-SK" smtClean="0"/>
              <a:t>5.12.18</a:t>
            </a:fld>
            <a:endParaRPr lang="sk-S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82DCC-906D-4988-B552-FBE491D83E1F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615061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sk-SK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sk-SK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C1557-55FB-4481-B72B-DAEB0E59A52F}" type="datetimeFigureOut">
              <a:rPr lang="sk-SK" smtClean="0"/>
              <a:t>5.12.18</a:t>
            </a:fld>
            <a:endParaRPr lang="sk-S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82DCC-906D-4988-B552-FBE491D83E1F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460751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sk-SK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k-SK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9C1557-55FB-4481-B72B-DAEB0E59A52F}" type="datetimeFigureOut">
              <a:rPr lang="sk-SK" smtClean="0"/>
              <a:t>5.12.18</a:t>
            </a:fld>
            <a:endParaRPr lang="sk-S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sk-S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D82DCC-906D-4988-B552-FBE491D83E1F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3016768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k-S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tiff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10" Type="http://schemas.openxmlformats.org/officeDocument/2006/relationships/image" Target="../media/image11.tiff"/><Relationship Id="rId4" Type="http://schemas.openxmlformats.org/officeDocument/2006/relationships/image" Target="../media/image5.png"/><Relationship Id="rId9" Type="http://schemas.openxmlformats.org/officeDocument/2006/relationships/image" Target="../media/image10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9.tiff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0.tiff"/><Relationship Id="rId4" Type="http://schemas.openxmlformats.org/officeDocument/2006/relationships/image" Target="../media/image9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s://duktape.org/" TargetMode="External"/><Relationship Id="rId13" Type="http://schemas.openxmlformats.org/officeDocument/2006/relationships/hyperlink" Target="http://jspl.msg.mx/" TargetMode="External"/><Relationship Id="rId3" Type="http://schemas.openxmlformats.org/officeDocument/2006/relationships/hyperlink" Target="https://developer.mozilla.org/en-US/docs/Mozilla/Projects/Rhino" TargetMode="External"/><Relationship Id="rId7" Type="http://schemas.openxmlformats.org/officeDocument/2006/relationships/hyperlink" Target="https://github.com/Kinoma/kinomajs" TargetMode="External"/><Relationship Id="rId12" Type="http://schemas.openxmlformats.org/officeDocument/2006/relationships/hyperlink" Target="http://gluescript.sourceforge.net/" TargetMode="External"/><Relationship Id="rId2" Type="http://schemas.openxmlformats.org/officeDocument/2006/relationships/hyperlink" Target="http://nodejs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cs.mongodb.com/manual/mongo/" TargetMode="External"/><Relationship Id="rId11" Type="http://schemas.openxmlformats.org/officeDocument/2006/relationships/hyperlink" Target="http://javalikescript.free.fr/" TargetMode="External"/><Relationship Id="rId5" Type="http://schemas.openxmlformats.org/officeDocument/2006/relationships/hyperlink" Target="https://github.com/graalvm/graaljs" TargetMode="External"/><Relationship Id="rId15" Type="http://schemas.openxmlformats.org/officeDocument/2006/relationships/hyperlink" Target="https://en.wikipedia.org/wiki/List_of_ECMAScript_engines" TargetMode="External"/><Relationship Id="rId10" Type="http://schemas.openxmlformats.org/officeDocument/2006/relationships/hyperlink" Target="http://www.jsdb.org/" TargetMode="External"/><Relationship Id="rId4" Type="http://schemas.openxmlformats.org/officeDocument/2006/relationships/hyperlink" Target="http://openjdk.java.net/projects/nashorn/" TargetMode="External"/><Relationship Id="rId9" Type="http://schemas.openxmlformats.org/officeDocument/2006/relationships/hyperlink" Target="https://code.google.com/archive/p/teajs/" TargetMode="External"/><Relationship Id="rId14" Type="http://schemas.openxmlformats.org/officeDocument/2006/relationships/hyperlink" Target="https://developer.mozilla.org/en-US/docs/Web/JavaScript/Shells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hyperlink" Target="https://docs.mongodb.com/manual/release-notes/3.2-javascript/" TargetMode="External"/><Relationship Id="rId7" Type="http://schemas.openxmlformats.org/officeDocument/2006/relationships/image" Target="../media/image22.svg"/><Relationship Id="rId2" Type="http://schemas.openxmlformats.org/officeDocument/2006/relationships/hyperlink" Target="https://docs.mongodb.com/manual/mongo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Relationship Id="rId9" Type="http://schemas.openxmlformats.org/officeDocument/2006/relationships/image" Target="../media/image24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oracle.com/javase/8/docs/technotes/guides/scripting/nashorn/intro.html" TargetMode="External"/><Relationship Id="rId3" Type="http://schemas.openxmlformats.org/officeDocument/2006/relationships/hyperlink" Target="http://openjdk.java.net/projects/nashorn/" TargetMode="External"/><Relationship Id="rId7" Type="http://schemas.openxmlformats.org/officeDocument/2006/relationships/image" Target="../media/image22.svg"/><Relationship Id="rId2" Type="http://schemas.openxmlformats.org/officeDocument/2006/relationships/hyperlink" Target="https://en.wikipedia.org/wiki/Scripting_for_the_Java_Platform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svg"/><Relationship Id="rId10" Type="http://schemas.openxmlformats.org/officeDocument/2006/relationships/image" Target="../media/image24.svg"/><Relationship Id="rId4" Type="http://schemas.openxmlformats.org/officeDocument/2006/relationships/image" Target="../media/image19.png"/><Relationship Id="rId9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3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hyperlink" Target="https://docs.oracle.com/javase/8/docs/technotes/tools/unix/jjs.html" TargetMode="External"/><Relationship Id="rId4" Type="http://schemas.openxmlformats.org/officeDocument/2006/relationships/hyperlink" Target="https://docs.oracle.com/javase/8/docs/technotes/guides/scripting/nashorn/intro.html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stackoverflow.com/questions/50958644/threading-in-jrunscript-vs-jjs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10.tiff"/><Relationship Id="rId7" Type="http://schemas.openxmlformats.org/officeDocument/2006/relationships/image" Target="../media/image11.tiff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5" Type="http://schemas.openxmlformats.org/officeDocument/2006/relationships/image" Target="../media/image9.tiff"/><Relationship Id="rId4" Type="http://schemas.openxmlformats.org/officeDocument/2006/relationships/image" Target="../media/image12.png"/><Relationship Id="rId9" Type="http://schemas.openxmlformats.org/officeDocument/2006/relationships/image" Target="../media/image52.sv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lDLQA6lQSFg" TargetMode="External"/><Relationship Id="rId2" Type="http://schemas.openxmlformats.org/officeDocument/2006/relationships/hyperlink" Target="https://www.crockford.com/javascript/javascript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hanselman.com/blog/JavaScriptisAssemblyLanguagefortheWebPart2MadnessorjustInsanity.aspx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6197D16-FE75-4A0E-A0C9-28C0F04A43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557022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A8FCEC6-4B30-4FF2-8B32-504BEAEA3A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716" b="9820"/>
          <a:stretch>
            <a:fillRect/>
          </a:stretch>
        </p:blipFill>
        <p:spPr>
          <a:xfrm>
            <a:off x="0" y="3808676"/>
            <a:ext cx="12192000" cy="3049325"/>
          </a:xfrm>
          <a:custGeom>
            <a:avLst/>
            <a:gdLst>
              <a:gd name="connsiteX0" fmla="*/ 0 w 12192000"/>
              <a:gd name="connsiteY0" fmla="*/ 0 h 3049325"/>
              <a:gd name="connsiteX1" fmla="*/ 12192000 w 12192000"/>
              <a:gd name="connsiteY1" fmla="*/ 0 h 3049325"/>
              <a:gd name="connsiteX2" fmla="*/ 12192000 w 12192000"/>
              <a:gd name="connsiteY2" fmla="*/ 3049325 h 3049325"/>
              <a:gd name="connsiteX3" fmla="*/ 0 w 12192000"/>
              <a:gd name="connsiteY3" fmla="*/ 3049325 h 3049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049325">
                <a:moveTo>
                  <a:pt x="0" y="0"/>
                </a:moveTo>
                <a:lnTo>
                  <a:pt x="12192000" y="0"/>
                </a:lnTo>
                <a:lnTo>
                  <a:pt x="12192000" y="3049325"/>
                </a:lnTo>
                <a:lnTo>
                  <a:pt x="0" y="3049325"/>
                </a:lnTo>
                <a:close/>
              </a:path>
            </a:pathLst>
          </a:custGeom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804484" y="1191796"/>
            <a:ext cx="10021446" cy="2976344"/>
          </a:xfrm>
        </p:spPr>
        <p:txBody>
          <a:bodyPr anchor="ctr">
            <a:normAutofit/>
          </a:bodyPr>
          <a:lstStyle/>
          <a:p>
            <a:pPr algn="l"/>
            <a:r>
              <a:rPr lang="en-US" sz="6600">
                <a:solidFill>
                  <a:srgbClr val="FFFFFF"/>
                </a:solidFill>
              </a:rPr>
              <a:t>JavaScript</a:t>
            </a:r>
            <a:br>
              <a:rPr lang="en-US" sz="6600">
                <a:solidFill>
                  <a:srgbClr val="FFFFFF"/>
                </a:solidFill>
              </a:rPr>
            </a:br>
            <a:r>
              <a:rPr lang="en-US" sz="6600">
                <a:solidFill>
                  <a:srgbClr val="FFFFFF"/>
                </a:solidFill>
              </a:rPr>
              <a:t>jazyk, platformy, technológie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804788" y="5318990"/>
            <a:ext cx="9416898" cy="723670"/>
          </a:xfrm>
        </p:spPr>
        <p:txBody>
          <a:bodyPr anchor="t">
            <a:normAutofit/>
          </a:bodyPr>
          <a:lstStyle/>
          <a:p>
            <a:pPr algn="l"/>
            <a:r>
              <a:rPr lang="sk-SK" sz="1800">
                <a:solidFill>
                  <a:srgbClr val="000000"/>
                </a:solidFill>
              </a:rPr>
              <a:t>VAVJS - FIIT 2018</a:t>
            </a:r>
            <a:r>
              <a:rPr lang="en-US" sz="1800">
                <a:solidFill>
                  <a:srgbClr val="000000"/>
                </a:solidFill>
              </a:rPr>
              <a:t> (cca 40min</a:t>
            </a:r>
            <a:endParaRPr lang="sk-SK" sz="18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88826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JavaScript - platforms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838200" y="1708233"/>
            <a:ext cx="4018919" cy="4468730"/>
          </a:xfrm>
        </p:spPr>
        <p:txBody>
          <a:bodyPr>
            <a:normAutofit fontScale="85000" lnSpcReduction="20000"/>
          </a:bodyPr>
          <a:lstStyle/>
          <a:p>
            <a:r>
              <a:rPr lang="en-US"/>
              <a:t>1995 – browsers</a:t>
            </a:r>
          </a:p>
          <a:p>
            <a:r>
              <a:rPr lang="en-US"/>
              <a:t>1996 – runtime extracted</a:t>
            </a:r>
          </a:p>
          <a:p>
            <a:r>
              <a:rPr lang="en-US"/>
              <a:t>2006 </a:t>
            </a:r>
            <a:r>
              <a:rPr lang="mr-IN"/>
              <a:t>–</a:t>
            </a:r>
            <a:r>
              <a:rPr lang="en-US"/>
              <a:t> Java + JavaScript</a:t>
            </a:r>
          </a:p>
          <a:p>
            <a:r>
              <a:rPr lang="en-US"/>
              <a:t>2008 </a:t>
            </a:r>
            <a:r>
              <a:rPr lang="mr-IN"/>
              <a:t>–</a:t>
            </a:r>
            <a:r>
              <a:rPr lang="en-US"/>
              <a:t> V8</a:t>
            </a:r>
          </a:p>
          <a:p>
            <a:r>
              <a:rPr lang="en-US"/>
              <a:t>2008 </a:t>
            </a:r>
            <a:r>
              <a:rPr lang="mr-IN"/>
              <a:t>–</a:t>
            </a:r>
            <a:r>
              <a:rPr lang="en-US"/>
              <a:t> </a:t>
            </a:r>
            <a:r>
              <a:rPr lang="en-US" err="1"/>
              <a:t>node.js</a:t>
            </a:r>
            <a:endParaRPr lang="en-US"/>
          </a:p>
          <a:p>
            <a:r>
              <a:rPr lang="en-US"/>
              <a:t>2011 </a:t>
            </a:r>
            <a:r>
              <a:rPr lang="mr-IN"/>
              <a:t>–</a:t>
            </a:r>
            <a:r>
              <a:rPr lang="en-US"/>
              <a:t> Java + JavaScript</a:t>
            </a:r>
          </a:p>
          <a:p>
            <a:r>
              <a:rPr lang="en-US"/>
              <a:t>2014 </a:t>
            </a:r>
            <a:r>
              <a:rPr lang="mr-IN"/>
              <a:t>–</a:t>
            </a:r>
            <a:r>
              <a:rPr lang="en-US"/>
              <a:t> </a:t>
            </a:r>
            <a:r>
              <a:rPr lang="en-US" err="1"/>
              <a:t>io.js</a:t>
            </a:r>
            <a:endParaRPr lang="en-US"/>
          </a:p>
          <a:p>
            <a:r>
              <a:rPr lang="en-US"/>
              <a:t>2011 </a:t>
            </a:r>
            <a:r>
              <a:rPr lang="mr-IN"/>
              <a:t>–</a:t>
            </a:r>
            <a:r>
              <a:rPr lang="en-US"/>
              <a:t> node + browser</a:t>
            </a:r>
          </a:p>
          <a:p>
            <a:r>
              <a:rPr lang="en-US"/>
              <a:t>201X </a:t>
            </a:r>
            <a:r>
              <a:rPr lang="mr-IN"/>
              <a:t>–</a:t>
            </a:r>
            <a:r>
              <a:rPr lang="en-US"/>
              <a:t> IoT</a:t>
            </a:r>
          </a:p>
          <a:p>
            <a:r>
              <a:rPr lang="en-US"/>
              <a:t>2018 - </a:t>
            </a:r>
            <a:r>
              <a:rPr lang="sk-SK" err="1"/>
              <a:t>Ryan</a:t>
            </a:r>
            <a:r>
              <a:rPr lang="sk-SK"/>
              <a:t> </a:t>
            </a:r>
            <a:r>
              <a:rPr lang="sk-SK" err="1"/>
              <a:t>Dahl</a:t>
            </a:r>
            <a:r>
              <a:rPr lang="sk-SK"/>
              <a:t>, 10 </a:t>
            </a:r>
            <a:r>
              <a:rPr lang="sk-SK" err="1"/>
              <a:t>regrets</a:t>
            </a:r>
            <a:endParaRPr lang="en-US"/>
          </a:p>
          <a:p>
            <a:r>
              <a:rPr lang="en-US"/>
              <a:t>20XX - ???? 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endParaRPr lang="en-US"/>
          </a:p>
        </p:txBody>
      </p:sp>
      <p:pic>
        <p:nvPicPr>
          <p:cNvPr id="8" name="Picture 7" descr="js-history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9985" y="1488564"/>
            <a:ext cx="6602413" cy="469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9281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6197D16-FE75-4A0E-A0C9-28C0F04A43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557022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A8FCEC6-4B30-4FF2-8B32-504BEAEA3A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716" b="9820"/>
          <a:stretch>
            <a:fillRect/>
          </a:stretch>
        </p:blipFill>
        <p:spPr>
          <a:xfrm>
            <a:off x="0" y="3808676"/>
            <a:ext cx="12192000" cy="3049325"/>
          </a:xfrm>
          <a:custGeom>
            <a:avLst/>
            <a:gdLst>
              <a:gd name="connsiteX0" fmla="*/ 0 w 12192000"/>
              <a:gd name="connsiteY0" fmla="*/ 0 h 3049325"/>
              <a:gd name="connsiteX1" fmla="*/ 12192000 w 12192000"/>
              <a:gd name="connsiteY1" fmla="*/ 0 h 3049325"/>
              <a:gd name="connsiteX2" fmla="*/ 12192000 w 12192000"/>
              <a:gd name="connsiteY2" fmla="*/ 3049325 h 3049325"/>
              <a:gd name="connsiteX3" fmla="*/ 0 w 12192000"/>
              <a:gd name="connsiteY3" fmla="*/ 3049325 h 3049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049325">
                <a:moveTo>
                  <a:pt x="0" y="0"/>
                </a:moveTo>
                <a:lnTo>
                  <a:pt x="12192000" y="0"/>
                </a:lnTo>
                <a:lnTo>
                  <a:pt x="12192000" y="3049325"/>
                </a:lnTo>
                <a:lnTo>
                  <a:pt x="0" y="3049325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329841F-2656-0B46-A910-142D1E29C4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484" y="1191796"/>
            <a:ext cx="10021446" cy="2976344"/>
          </a:xfrm>
        </p:spPr>
        <p:txBody>
          <a:bodyPr anchor="ctr">
            <a:normAutofit/>
          </a:bodyPr>
          <a:lstStyle/>
          <a:p>
            <a:pPr algn="l"/>
            <a:r>
              <a:rPr lang="en-US" sz="6600">
                <a:solidFill>
                  <a:srgbClr val="FFFFFF"/>
                </a:solidFill>
              </a:rPr>
              <a:t>What is and is not JavaScript</a:t>
            </a:r>
            <a:endParaRPr lang="sk-SK" sz="660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EB2D85-0CF6-FC4E-A67A-3A9E1D64D3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4788" y="4911047"/>
            <a:ext cx="9416898" cy="1592495"/>
          </a:xfrm>
        </p:spPr>
        <p:txBody>
          <a:bodyPr anchor="t">
            <a:normAutofit/>
          </a:bodyPr>
          <a:lstStyle/>
          <a:p>
            <a:pPr algn="l"/>
            <a:r>
              <a:rPr lang="sk-SK" sz="1800">
                <a:solidFill>
                  <a:srgbClr val="000000"/>
                </a:solidFill>
              </a:rPr>
              <a:t>JavaScript and Related Technologies</a:t>
            </a:r>
          </a:p>
          <a:p>
            <a:pPr algn="l"/>
            <a:r>
              <a:rPr lang="sk-SK" sz="1800">
                <a:solidFill>
                  <a:srgbClr val="000000"/>
                </a:solidFill>
              </a:rPr>
              <a:t>How is browser JS related to server side JS</a:t>
            </a:r>
          </a:p>
          <a:p>
            <a:pPr algn="l"/>
            <a:r>
              <a:rPr lang="sk-SK" sz="1800">
                <a:solidFill>
                  <a:srgbClr val="000000"/>
                </a:solidFill>
              </a:rPr>
              <a:t>Most of code is not JavaScript it is just using some other APIs from JavaScript</a:t>
            </a:r>
          </a:p>
          <a:p>
            <a:pPr algn="l"/>
            <a:r>
              <a:rPr lang="sk-SK" sz="1800">
                <a:solidFill>
                  <a:srgbClr val="000000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35347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2C6FEA-075A-B44E-88E7-0BF6AFB60C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JavaScript in </a:t>
            </a:r>
            <a:r>
              <a:rPr lang="sk-SK" dirty="0" err="1"/>
              <a:t>browser</a:t>
            </a:r>
            <a:r>
              <a:rPr lang="sk-SK" dirty="0"/>
              <a:t> and </a:t>
            </a:r>
            <a:r>
              <a:rPr lang="sk-SK" dirty="0" err="1"/>
              <a:t>node.js</a:t>
            </a:r>
            <a:r>
              <a:rPr lang="sk-SK" dirty="0"/>
              <a:t> </a:t>
            </a:r>
          </a:p>
        </p:txBody>
      </p: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B66EAF29-2F03-3447-967A-14513552B0EC}"/>
              </a:ext>
            </a:extLst>
          </p:cNvPr>
          <p:cNvGrpSpPr/>
          <p:nvPr/>
        </p:nvGrpSpPr>
        <p:grpSpPr>
          <a:xfrm>
            <a:off x="7181824" y="2530549"/>
            <a:ext cx="4171976" cy="3929655"/>
            <a:chOff x="7181824" y="2530549"/>
            <a:chExt cx="4171976" cy="3929655"/>
          </a:xfrm>
        </p:grpSpPr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1394ED5A-E63B-6A43-8F8D-0ED761A5628F}"/>
                </a:ext>
              </a:extLst>
            </p:cNvPr>
            <p:cNvSpPr/>
            <p:nvPr/>
          </p:nvSpPr>
          <p:spPr>
            <a:xfrm>
              <a:off x="7181824" y="2530549"/>
              <a:ext cx="4171976" cy="392341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k-SK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037EFA9A-AF95-C440-AC89-94406E25F820}"/>
                </a:ext>
              </a:extLst>
            </p:cNvPr>
            <p:cNvSpPr/>
            <p:nvPr/>
          </p:nvSpPr>
          <p:spPr>
            <a:xfrm>
              <a:off x="8238131" y="3078828"/>
              <a:ext cx="1554884" cy="1521791"/>
            </a:xfrm>
            <a:custGeom>
              <a:avLst/>
              <a:gdLst>
                <a:gd name="connsiteX0" fmla="*/ 1698728 w 2393235"/>
                <a:gd name="connsiteY0" fmla="*/ 381574 h 2393235"/>
                <a:gd name="connsiteX1" fmla="*/ 1884884 w 2393235"/>
                <a:gd name="connsiteY1" fmla="*/ 225362 h 2393235"/>
                <a:gd name="connsiteX2" fmla="*/ 2033601 w 2393235"/>
                <a:gd name="connsiteY2" fmla="*/ 350150 h 2393235"/>
                <a:gd name="connsiteX3" fmla="*/ 1912088 w 2393235"/>
                <a:gd name="connsiteY3" fmla="*/ 560604 h 2393235"/>
                <a:gd name="connsiteX4" fmla="*/ 2105157 w 2393235"/>
                <a:gd name="connsiteY4" fmla="*/ 895008 h 2393235"/>
                <a:gd name="connsiteX5" fmla="*/ 2348171 w 2393235"/>
                <a:gd name="connsiteY5" fmla="*/ 895002 h 2393235"/>
                <a:gd name="connsiteX6" fmla="*/ 2381883 w 2393235"/>
                <a:gd name="connsiteY6" fmla="*/ 1086189 h 2393235"/>
                <a:gd name="connsiteX7" fmla="*/ 2153522 w 2393235"/>
                <a:gd name="connsiteY7" fmla="*/ 1169299 h 2393235"/>
                <a:gd name="connsiteX8" fmla="*/ 2086470 w 2393235"/>
                <a:gd name="connsiteY8" fmla="*/ 1549570 h 2393235"/>
                <a:gd name="connsiteX9" fmla="*/ 2272633 w 2393235"/>
                <a:gd name="connsiteY9" fmla="*/ 1705771 h 2393235"/>
                <a:gd name="connsiteX10" fmla="*/ 2175565 w 2393235"/>
                <a:gd name="connsiteY10" fmla="*/ 1873898 h 2393235"/>
                <a:gd name="connsiteX11" fmla="*/ 1947209 w 2393235"/>
                <a:gd name="connsiteY11" fmla="*/ 1790776 h 2393235"/>
                <a:gd name="connsiteX12" fmla="*/ 1651411 w 2393235"/>
                <a:gd name="connsiteY12" fmla="*/ 2038980 h 2393235"/>
                <a:gd name="connsiteX13" fmla="*/ 1693616 w 2393235"/>
                <a:gd name="connsiteY13" fmla="*/ 2278302 h 2393235"/>
                <a:gd name="connsiteX14" fmla="*/ 1511188 w 2393235"/>
                <a:gd name="connsiteY14" fmla="*/ 2344700 h 2393235"/>
                <a:gd name="connsiteX15" fmla="*/ 1389686 w 2393235"/>
                <a:gd name="connsiteY15" fmla="*/ 2134240 h 2393235"/>
                <a:gd name="connsiteX16" fmla="*/ 1003549 w 2393235"/>
                <a:gd name="connsiteY16" fmla="*/ 2134240 h 2393235"/>
                <a:gd name="connsiteX17" fmla="*/ 882047 w 2393235"/>
                <a:gd name="connsiteY17" fmla="*/ 2344700 h 2393235"/>
                <a:gd name="connsiteX18" fmla="*/ 699619 w 2393235"/>
                <a:gd name="connsiteY18" fmla="*/ 2278302 h 2393235"/>
                <a:gd name="connsiteX19" fmla="*/ 741824 w 2393235"/>
                <a:gd name="connsiteY19" fmla="*/ 2038980 h 2393235"/>
                <a:gd name="connsiteX20" fmla="*/ 446026 w 2393235"/>
                <a:gd name="connsiteY20" fmla="*/ 1790776 h 2393235"/>
                <a:gd name="connsiteX21" fmla="*/ 217670 w 2393235"/>
                <a:gd name="connsiteY21" fmla="*/ 1873898 h 2393235"/>
                <a:gd name="connsiteX22" fmla="*/ 120602 w 2393235"/>
                <a:gd name="connsiteY22" fmla="*/ 1705771 h 2393235"/>
                <a:gd name="connsiteX23" fmla="*/ 306765 w 2393235"/>
                <a:gd name="connsiteY23" fmla="*/ 1549569 h 2393235"/>
                <a:gd name="connsiteX24" fmla="*/ 239713 w 2393235"/>
                <a:gd name="connsiteY24" fmla="*/ 1169298 h 2393235"/>
                <a:gd name="connsiteX25" fmla="*/ 11352 w 2393235"/>
                <a:gd name="connsiteY25" fmla="*/ 1086189 h 2393235"/>
                <a:gd name="connsiteX26" fmla="*/ 45064 w 2393235"/>
                <a:gd name="connsiteY26" fmla="*/ 895002 h 2393235"/>
                <a:gd name="connsiteX27" fmla="*/ 288078 w 2393235"/>
                <a:gd name="connsiteY27" fmla="*/ 895008 h 2393235"/>
                <a:gd name="connsiteX28" fmla="*/ 481146 w 2393235"/>
                <a:gd name="connsiteY28" fmla="*/ 560603 h 2393235"/>
                <a:gd name="connsiteX29" fmla="*/ 359634 w 2393235"/>
                <a:gd name="connsiteY29" fmla="*/ 350150 h 2393235"/>
                <a:gd name="connsiteX30" fmla="*/ 508351 w 2393235"/>
                <a:gd name="connsiteY30" fmla="*/ 225362 h 2393235"/>
                <a:gd name="connsiteX31" fmla="*/ 694507 w 2393235"/>
                <a:gd name="connsiteY31" fmla="*/ 381574 h 2393235"/>
                <a:gd name="connsiteX32" fmla="*/ 1057357 w 2393235"/>
                <a:gd name="connsiteY32" fmla="*/ 249507 h 2393235"/>
                <a:gd name="connsiteX33" fmla="*/ 1099549 w 2393235"/>
                <a:gd name="connsiteY33" fmla="*/ 10184 h 2393235"/>
                <a:gd name="connsiteX34" fmla="*/ 1293686 w 2393235"/>
                <a:gd name="connsiteY34" fmla="*/ 10184 h 2393235"/>
                <a:gd name="connsiteX35" fmla="*/ 1335878 w 2393235"/>
                <a:gd name="connsiteY35" fmla="*/ 249507 h 2393235"/>
                <a:gd name="connsiteX36" fmla="*/ 1698728 w 2393235"/>
                <a:gd name="connsiteY36" fmla="*/ 381574 h 239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393235" h="2393235">
                  <a:moveTo>
                    <a:pt x="1698728" y="381574"/>
                  </a:moveTo>
                  <a:lnTo>
                    <a:pt x="1884884" y="225362"/>
                  </a:lnTo>
                  <a:lnTo>
                    <a:pt x="2033601" y="350150"/>
                  </a:lnTo>
                  <a:lnTo>
                    <a:pt x="1912088" y="560604"/>
                  </a:lnTo>
                  <a:cubicBezTo>
                    <a:pt x="1998491" y="657801"/>
                    <a:pt x="2064183" y="771583"/>
                    <a:pt x="2105157" y="895008"/>
                  </a:cubicBezTo>
                  <a:lnTo>
                    <a:pt x="2348171" y="895002"/>
                  </a:lnTo>
                  <a:lnTo>
                    <a:pt x="2381883" y="1086189"/>
                  </a:lnTo>
                  <a:lnTo>
                    <a:pt x="2153522" y="1169299"/>
                  </a:lnTo>
                  <a:cubicBezTo>
                    <a:pt x="2157233" y="1299295"/>
                    <a:pt x="2134419" y="1428683"/>
                    <a:pt x="2086470" y="1549570"/>
                  </a:cubicBezTo>
                  <a:lnTo>
                    <a:pt x="2272633" y="1705771"/>
                  </a:lnTo>
                  <a:lnTo>
                    <a:pt x="2175565" y="1873898"/>
                  </a:lnTo>
                  <a:lnTo>
                    <a:pt x="1947209" y="1790776"/>
                  </a:lnTo>
                  <a:cubicBezTo>
                    <a:pt x="1866492" y="1892744"/>
                    <a:pt x="1765846" y="1977196"/>
                    <a:pt x="1651411" y="2038980"/>
                  </a:cubicBezTo>
                  <a:lnTo>
                    <a:pt x="1693616" y="2278302"/>
                  </a:lnTo>
                  <a:lnTo>
                    <a:pt x="1511188" y="2344700"/>
                  </a:lnTo>
                  <a:lnTo>
                    <a:pt x="1389686" y="2134240"/>
                  </a:lnTo>
                  <a:cubicBezTo>
                    <a:pt x="1262310" y="2160468"/>
                    <a:pt x="1130925" y="2160468"/>
                    <a:pt x="1003549" y="2134240"/>
                  </a:cubicBezTo>
                  <a:lnTo>
                    <a:pt x="882047" y="2344700"/>
                  </a:lnTo>
                  <a:lnTo>
                    <a:pt x="699619" y="2278302"/>
                  </a:lnTo>
                  <a:lnTo>
                    <a:pt x="741824" y="2038980"/>
                  </a:lnTo>
                  <a:cubicBezTo>
                    <a:pt x="627389" y="1977196"/>
                    <a:pt x="526742" y="1892744"/>
                    <a:pt x="446026" y="1790776"/>
                  </a:cubicBezTo>
                  <a:lnTo>
                    <a:pt x="217670" y="1873898"/>
                  </a:lnTo>
                  <a:lnTo>
                    <a:pt x="120602" y="1705771"/>
                  </a:lnTo>
                  <a:lnTo>
                    <a:pt x="306765" y="1549569"/>
                  </a:lnTo>
                  <a:cubicBezTo>
                    <a:pt x="258816" y="1428682"/>
                    <a:pt x="236002" y="1299294"/>
                    <a:pt x="239713" y="1169298"/>
                  </a:cubicBezTo>
                  <a:lnTo>
                    <a:pt x="11352" y="1086189"/>
                  </a:lnTo>
                  <a:lnTo>
                    <a:pt x="45064" y="895002"/>
                  </a:lnTo>
                  <a:lnTo>
                    <a:pt x="288078" y="895008"/>
                  </a:lnTo>
                  <a:cubicBezTo>
                    <a:pt x="329052" y="771583"/>
                    <a:pt x="394744" y="657800"/>
                    <a:pt x="481146" y="560603"/>
                  </a:cubicBezTo>
                  <a:lnTo>
                    <a:pt x="359634" y="350150"/>
                  </a:lnTo>
                  <a:lnTo>
                    <a:pt x="508351" y="225362"/>
                  </a:lnTo>
                  <a:lnTo>
                    <a:pt x="694507" y="381574"/>
                  </a:lnTo>
                  <a:cubicBezTo>
                    <a:pt x="805231" y="313362"/>
                    <a:pt x="928692" y="268426"/>
                    <a:pt x="1057357" y="249507"/>
                  </a:cubicBezTo>
                  <a:lnTo>
                    <a:pt x="1099549" y="10184"/>
                  </a:lnTo>
                  <a:lnTo>
                    <a:pt x="1293686" y="10184"/>
                  </a:lnTo>
                  <a:lnTo>
                    <a:pt x="1335878" y="249507"/>
                  </a:lnTo>
                  <a:cubicBezTo>
                    <a:pt x="1464543" y="268426"/>
                    <a:pt x="1588004" y="313362"/>
                    <a:pt x="1698728" y="381574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1787" tIns="684000" rIns="521787" bIns="643099" numCol="1" spcCol="1270" anchor="ctr" anchorCtr="0">
              <a:noAutofit/>
            </a:bodyPr>
            <a:lstStyle/>
            <a:p>
              <a:pPr marL="0" lvl="0" indent="0"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4800" kern="1200" dirty="0"/>
                <a:t>JS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446F97F3-0CF7-6249-8CE1-49745C3801C5}"/>
                </a:ext>
              </a:extLst>
            </p:cNvPr>
            <p:cNvSpPr/>
            <p:nvPr/>
          </p:nvSpPr>
          <p:spPr>
            <a:xfrm>
              <a:off x="8412921" y="5153517"/>
              <a:ext cx="1593125" cy="42483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k-SK"/>
                <a:t>node.js APIs</a:t>
              </a:r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CC6D18AA-51D6-5C47-9F23-AF806D5B81A1}"/>
                </a:ext>
              </a:extLst>
            </p:cNvPr>
            <p:cNvCxnSpPr>
              <a:cxnSpLocks/>
            </p:cNvCxnSpPr>
            <p:nvPr/>
          </p:nvCxnSpPr>
          <p:spPr>
            <a:xfrm>
              <a:off x="8464077" y="4600619"/>
              <a:ext cx="0" cy="54848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C42B42D2-9E69-4C4A-8305-1CDFB00D3B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99635" y="4600619"/>
              <a:ext cx="0" cy="548480"/>
            </a:xfrm>
            <a:prstGeom prst="straightConnector1">
              <a:avLst/>
            </a:prstGeom>
            <a:ln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0578138B-271B-4E41-8E6A-0E586D84A1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62545" y="4600619"/>
              <a:ext cx="0" cy="548480"/>
            </a:xfrm>
            <a:prstGeom prst="straightConnector1">
              <a:avLst/>
            </a:prstGeom>
            <a:ln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3533BB41-149F-494C-AC8A-53084FEFFBD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15592" y="4600619"/>
              <a:ext cx="0" cy="548480"/>
            </a:xfrm>
            <a:prstGeom prst="straightConnector1">
              <a:avLst/>
            </a:prstGeom>
            <a:ln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D2F988FD-2A7D-9A4D-BF28-0B6FC2F184F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46972" y="4600619"/>
              <a:ext cx="0" cy="548480"/>
            </a:xfrm>
            <a:prstGeom prst="straightConnector1">
              <a:avLst/>
            </a:prstGeom>
            <a:ln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F638565A-B464-7742-94E7-1C77BB2D042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483606" y="4600619"/>
              <a:ext cx="0" cy="548480"/>
            </a:xfrm>
            <a:prstGeom prst="straightConnector1">
              <a:avLst/>
            </a:prstGeom>
            <a:ln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4331CF01-0A8A-5841-8864-116FD9CE48CD}"/>
                </a:ext>
              </a:extLst>
            </p:cNvPr>
            <p:cNvSpPr txBox="1"/>
            <p:nvPr/>
          </p:nvSpPr>
          <p:spPr>
            <a:xfrm>
              <a:off x="9478352" y="4750358"/>
              <a:ext cx="7952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k-SK">
                  <a:solidFill>
                    <a:schemeClr val="accent1"/>
                  </a:solidFill>
                </a:rPr>
                <a:t>Events</a:t>
              </a:r>
            </a:p>
          </p:txBody>
        </p: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CAD083F0-8D27-1449-99A2-3DC6B280E0A6}"/>
                </a:ext>
              </a:extLst>
            </p:cNvPr>
            <p:cNvCxnSpPr>
              <a:cxnSpLocks/>
            </p:cNvCxnSpPr>
            <p:nvPr/>
          </p:nvCxnSpPr>
          <p:spPr>
            <a:xfrm>
              <a:off x="8600710" y="4600619"/>
              <a:ext cx="1" cy="54848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FF2314A7-254E-D44B-A12F-39E675B32F43}"/>
                </a:ext>
              </a:extLst>
            </p:cNvPr>
            <p:cNvSpPr txBox="1"/>
            <p:nvPr/>
          </p:nvSpPr>
          <p:spPr>
            <a:xfrm>
              <a:off x="7970116" y="5685210"/>
              <a:ext cx="4844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k-SK">
                  <a:solidFill>
                    <a:schemeClr val="accent1"/>
                  </a:solidFill>
                </a:rPr>
                <a:t>I/O</a:t>
              </a:r>
            </a:p>
          </p:txBody>
        </p: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24C23C21-04F4-3145-88F5-77755DCA784C}"/>
                </a:ext>
              </a:extLst>
            </p:cNvPr>
            <p:cNvGrpSpPr/>
            <p:nvPr/>
          </p:nvGrpSpPr>
          <p:grpSpPr>
            <a:xfrm>
              <a:off x="10058871" y="4605037"/>
              <a:ext cx="1194726" cy="973310"/>
              <a:chOff x="909091" y="4662442"/>
              <a:chExt cx="1194726" cy="973310"/>
            </a:xfrm>
          </p:grpSpPr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7F47352A-E31E-B444-BD4C-4572143C2F2D}"/>
                  </a:ext>
                </a:extLst>
              </p:cNvPr>
              <p:cNvSpPr/>
              <p:nvPr/>
            </p:nvSpPr>
            <p:spPr>
              <a:xfrm>
                <a:off x="909091" y="5210922"/>
                <a:ext cx="1194726" cy="42483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sk-SK"/>
                  <a:t>    timers</a:t>
                </a:r>
              </a:p>
            </p:txBody>
          </p:sp>
          <p:cxnSp>
            <p:nvCxnSpPr>
              <p:cNvPr id="82" name="Straight Arrow Connector 81">
                <a:extLst>
                  <a:ext uri="{FF2B5EF4-FFF2-40B4-BE49-F238E27FC236}">
                    <a16:creationId xmlns:a16="http://schemas.microsoft.com/office/drawing/2014/main" id="{7D668730-DEC5-B842-968D-16723D9FB54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02827" y="4662442"/>
                <a:ext cx="0" cy="548480"/>
              </a:xfrm>
              <a:prstGeom prst="straightConnector1">
                <a:avLst/>
              </a:prstGeom>
              <a:ln>
                <a:prstDash val="sys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Arrow Connector 82">
                <a:extLst>
                  <a:ext uri="{FF2B5EF4-FFF2-40B4-BE49-F238E27FC236}">
                    <a16:creationId xmlns:a16="http://schemas.microsoft.com/office/drawing/2014/main" id="{C30214B9-36DF-B840-8B69-3892547F8C6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734206" y="4662442"/>
                <a:ext cx="0" cy="548480"/>
              </a:xfrm>
              <a:prstGeom prst="straightConnector1">
                <a:avLst/>
              </a:prstGeom>
              <a:ln>
                <a:prstDash val="sys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Arrow Connector 83">
                <a:extLst>
                  <a:ext uri="{FF2B5EF4-FFF2-40B4-BE49-F238E27FC236}">
                    <a16:creationId xmlns:a16="http://schemas.microsoft.com/office/drawing/2014/main" id="{71267EDC-EF72-2A42-99A9-1B4D629E7D9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56759" y="4662442"/>
                <a:ext cx="0" cy="54848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85" name="Graphic 84" descr="Alarm Clock">
                <a:extLst>
                  <a:ext uri="{FF2B5EF4-FFF2-40B4-BE49-F238E27FC236}">
                    <a16:creationId xmlns:a16="http://schemas.microsoft.com/office/drawing/2014/main" id="{924D40FA-1890-514C-844F-9D8A963D4A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937918" y="5226686"/>
                <a:ext cx="404648" cy="404648"/>
              </a:xfrm>
              <a:prstGeom prst="rect">
                <a:avLst/>
              </a:prstGeom>
            </p:spPr>
          </p:pic>
        </p:grpSp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61A5EBF9-D5CA-B54F-9BC5-46580CE6FC4B}"/>
                </a:ext>
              </a:extLst>
            </p:cNvPr>
            <p:cNvGrpSpPr/>
            <p:nvPr/>
          </p:nvGrpSpPr>
          <p:grpSpPr>
            <a:xfrm>
              <a:off x="8413285" y="5603993"/>
              <a:ext cx="1591477" cy="502531"/>
              <a:chOff x="9221705" y="5618054"/>
              <a:chExt cx="1797501" cy="502531"/>
            </a:xfrm>
          </p:grpSpPr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9AAD89B8-1AE8-0F46-9B62-C01DB6D9D086}"/>
                  </a:ext>
                </a:extLst>
              </p:cNvPr>
              <p:cNvSpPr/>
              <p:nvPr/>
            </p:nvSpPr>
            <p:spPr>
              <a:xfrm>
                <a:off x="9221705" y="5659700"/>
                <a:ext cx="1797501" cy="42483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sk-SK"/>
                  <a:t>    FS, NET, ...</a:t>
                </a:r>
              </a:p>
            </p:txBody>
          </p:sp>
          <p:grpSp>
            <p:nvGrpSpPr>
              <p:cNvPr id="89" name="Group 88">
                <a:extLst>
                  <a:ext uri="{FF2B5EF4-FFF2-40B4-BE49-F238E27FC236}">
                    <a16:creationId xmlns:a16="http://schemas.microsoft.com/office/drawing/2014/main" id="{4EAE1DF9-F750-8147-B05E-8DC4434D3B93}"/>
                  </a:ext>
                </a:extLst>
              </p:cNvPr>
              <p:cNvGrpSpPr/>
              <p:nvPr/>
            </p:nvGrpSpPr>
            <p:grpSpPr>
              <a:xfrm>
                <a:off x="9302275" y="5618054"/>
                <a:ext cx="273269" cy="502531"/>
                <a:chOff x="6553198" y="3573516"/>
                <a:chExt cx="312684" cy="441219"/>
              </a:xfrm>
              <a:solidFill>
                <a:schemeClr val="bg1"/>
              </a:solidFill>
            </p:grpSpPr>
            <p:pic>
              <p:nvPicPr>
                <p:cNvPr id="87" name="Graphic 86" descr="Line Arrow: Straight">
                  <a:extLst>
                    <a:ext uri="{FF2B5EF4-FFF2-40B4-BE49-F238E27FC236}">
                      <a16:creationId xmlns:a16="http://schemas.microsoft.com/office/drawing/2014/main" id="{9C5BC062-655A-214C-9788-9C019AE24CD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6553199" y="3573516"/>
                  <a:ext cx="312683" cy="312683"/>
                </a:xfrm>
                <a:prstGeom prst="rect">
                  <a:avLst/>
                </a:prstGeom>
              </p:spPr>
            </p:pic>
            <p:pic>
              <p:nvPicPr>
                <p:cNvPr id="88" name="Graphic 87" descr="Line Arrow: Straight">
                  <a:extLst>
                    <a:ext uri="{FF2B5EF4-FFF2-40B4-BE49-F238E27FC236}">
                      <a16:creationId xmlns:a16="http://schemas.microsoft.com/office/drawing/2014/main" id="{36FD8F4E-4943-4F4F-B693-5689C920E17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 rot="10800000" flipH="1">
                  <a:off x="6553198" y="3702052"/>
                  <a:ext cx="312683" cy="312683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53F677DA-519F-2B42-B9BF-6E0F4CA94C33}"/>
                </a:ext>
              </a:extLst>
            </p:cNvPr>
            <p:cNvGrpSpPr/>
            <p:nvPr/>
          </p:nvGrpSpPr>
          <p:grpSpPr>
            <a:xfrm>
              <a:off x="10071285" y="5646319"/>
              <a:ext cx="1194726" cy="424830"/>
              <a:chOff x="8010568" y="5628260"/>
              <a:chExt cx="1194726" cy="424830"/>
            </a:xfrm>
          </p:grpSpPr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D9DD112A-3DF1-FB43-A9EE-D1BA953FC01A}"/>
                  </a:ext>
                </a:extLst>
              </p:cNvPr>
              <p:cNvSpPr/>
              <p:nvPr/>
            </p:nvSpPr>
            <p:spPr>
              <a:xfrm>
                <a:off x="8010568" y="5628260"/>
                <a:ext cx="1194726" cy="42483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sk-SK"/>
                  <a:t>      workers</a:t>
                </a:r>
              </a:p>
            </p:txBody>
          </p:sp>
          <p:grpSp>
            <p:nvGrpSpPr>
              <p:cNvPr id="106" name="Group 105">
                <a:extLst>
                  <a:ext uri="{FF2B5EF4-FFF2-40B4-BE49-F238E27FC236}">
                    <a16:creationId xmlns:a16="http://schemas.microsoft.com/office/drawing/2014/main" id="{68BB0515-1828-D74F-BBC6-0F0B08DAD072}"/>
                  </a:ext>
                </a:extLst>
              </p:cNvPr>
              <p:cNvGrpSpPr/>
              <p:nvPr/>
            </p:nvGrpSpPr>
            <p:grpSpPr>
              <a:xfrm>
                <a:off x="8061721" y="5665306"/>
                <a:ext cx="338442" cy="373574"/>
                <a:chOff x="5487370" y="2971800"/>
                <a:chExt cx="406306" cy="448481"/>
              </a:xfrm>
              <a:solidFill>
                <a:schemeClr val="bg1"/>
              </a:solidFill>
            </p:grpSpPr>
            <p:pic>
              <p:nvPicPr>
                <p:cNvPr id="102" name="Graphic 101" descr="Saw blade">
                  <a:extLst>
                    <a:ext uri="{FF2B5EF4-FFF2-40B4-BE49-F238E27FC236}">
                      <a16:creationId xmlns:a16="http://schemas.microsoft.com/office/drawing/2014/main" id="{E12A737E-C3E7-7E41-8380-3B23D9D821B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638800" y="2971800"/>
                  <a:ext cx="254876" cy="254876"/>
                </a:xfrm>
                <a:prstGeom prst="rect">
                  <a:avLst/>
                </a:prstGeom>
              </p:spPr>
            </p:pic>
            <p:pic>
              <p:nvPicPr>
                <p:cNvPr id="103" name="Graphic 102" descr="Saw blade">
                  <a:extLst>
                    <a:ext uri="{FF2B5EF4-FFF2-40B4-BE49-F238E27FC236}">
                      <a16:creationId xmlns:a16="http://schemas.microsoft.com/office/drawing/2014/main" id="{5B2B1359-B6C7-BA49-B07F-911172B4A18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487370" y="2988061"/>
                  <a:ext cx="254876" cy="254876"/>
                </a:xfrm>
                <a:prstGeom prst="rect">
                  <a:avLst/>
                </a:prstGeom>
              </p:spPr>
            </p:pic>
            <p:pic>
              <p:nvPicPr>
                <p:cNvPr id="104" name="Graphic 103" descr="Saw blade">
                  <a:extLst>
                    <a:ext uri="{FF2B5EF4-FFF2-40B4-BE49-F238E27FC236}">
                      <a16:creationId xmlns:a16="http://schemas.microsoft.com/office/drawing/2014/main" id="{51FF0F42-0100-9147-B84E-E85BDA02EA5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574652" y="3165405"/>
                  <a:ext cx="254876" cy="254876"/>
                </a:xfrm>
                <a:prstGeom prst="rect">
                  <a:avLst/>
                </a:prstGeom>
              </p:spPr>
            </p:pic>
          </p:grpSp>
        </p:grp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F4D819B4-00EB-5D4B-907A-D8502478284E}"/>
                </a:ext>
              </a:extLst>
            </p:cNvPr>
            <p:cNvSpPr txBox="1"/>
            <p:nvPr/>
          </p:nvSpPr>
          <p:spPr>
            <a:xfrm>
              <a:off x="8725465" y="6090872"/>
              <a:ext cx="22007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k-SK">
                  <a:solidFill>
                    <a:schemeClr val="accent1"/>
                  </a:solidFill>
                </a:rPr>
                <a:t>node.js infrastructure</a:t>
              </a:r>
            </a:p>
          </p:txBody>
        </p:sp>
      </p:grpSp>
      <p:grpSp>
        <p:nvGrpSpPr>
          <p:cNvPr id="206" name="Group 205">
            <a:extLst>
              <a:ext uri="{FF2B5EF4-FFF2-40B4-BE49-F238E27FC236}">
                <a16:creationId xmlns:a16="http://schemas.microsoft.com/office/drawing/2014/main" id="{9DF89C3D-A683-F443-907D-FBC182FC556F}"/>
              </a:ext>
            </a:extLst>
          </p:cNvPr>
          <p:cNvGrpSpPr/>
          <p:nvPr/>
        </p:nvGrpSpPr>
        <p:grpSpPr>
          <a:xfrm>
            <a:off x="872296" y="2530549"/>
            <a:ext cx="4171976" cy="3949066"/>
            <a:chOff x="872296" y="2530549"/>
            <a:chExt cx="4171976" cy="3949066"/>
          </a:xfrm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8D4C73B6-E885-754B-A0B2-191877889276}"/>
                </a:ext>
              </a:extLst>
            </p:cNvPr>
            <p:cNvSpPr/>
            <p:nvPr/>
          </p:nvSpPr>
          <p:spPr>
            <a:xfrm>
              <a:off x="1047023" y="3653710"/>
              <a:ext cx="1092723" cy="1121806"/>
            </a:xfrm>
            <a:custGeom>
              <a:avLst/>
              <a:gdLst>
                <a:gd name="connsiteX0" fmla="*/ 1302350 w 1740535"/>
                <a:gd name="connsiteY0" fmla="*/ 440833 h 1740535"/>
                <a:gd name="connsiteX1" fmla="*/ 1559138 w 1740535"/>
                <a:gd name="connsiteY1" fmla="*/ 363442 h 1740535"/>
                <a:gd name="connsiteX2" fmla="*/ 1653626 w 1740535"/>
                <a:gd name="connsiteY2" fmla="*/ 527101 h 1740535"/>
                <a:gd name="connsiteX3" fmla="*/ 1458210 w 1740535"/>
                <a:gd name="connsiteY3" fmla="*/ 710790 h 1740535"/>
                <a:gd name="connsiteX4" fmla="*/ 1458210 w 1740535"/>
                <a:gd name="connsiteY4" fmla="*/ 1029745 h 1740535"/>
                <a:gd name="connsiteX5" fmla="*/ 1653626 w 1740535"/>
                <a:gd name="connsiteY5" fmla="*/ 1213434 h 1740535"/>
                <a:gd name="connsiteX6" fmla="*/ 1559138 w 1740535"/>
                <a:gd name="connsiteY6" fmla="*/ 1377093 h 1740535"/>
                <a:gd name="connsiteX7" fmla="*/ 1302350 w 1740535"/>
                <a:gd name="connsiteY7" fmla="*/ 1299702 h 1740535"/>
                <a:gd name="connsiteX8" fmla="*/ 1026127 w 1740535"/>
                <a:gd name="connsiteY8" fmla="*/ 1459179 h 1740535"/>
                <a:gd name="connsiteX9" fmla="*/ 964756 w 1740535"/>
                <a:gd name="connsiteY9" fmla="*/ 1720259 h 1740535"/>
                <a:gd name="connsiteX10" fmla="*/ 775779 w 1740535"/>
                <a:gd name="connsiteY10" fmla="*/ 1720259 h 1740535"/>
                <a:gd name="connsiteX11" fmla="*/ 714408 w 1740535"/>
                <a:gd name="connsiteY11" fmla="*/ 1459179 h 1740535"/>
                <a:gd name="connsiteX12" fmla="*/ 438185 w 1740535"/>
                <a:gd name="connsiteY12" fmla="*/ 1299702 h 1740535"/>
                <a:gd name="connsiteX13" fmla="*/ 181397 w 1740535"/>
                <a:gd name="connsiteY13" fmla="*/ 1377093 h 1740535"/>
                <a:gd name="connsiteX14" fmla="*/ 86909 w 1740535"/>
                <a:gd name="connsiteY14" fmla="*/ 1213434 h 1740535"/>
                <a:gd name="connsiteX15" fmla="*/ 282325 w 1740535"/>
                <a:gd name="connsiteY15" fmla="*/ 1029745 h 1740535"/>
                <a:gd name="connsiteX16" fmla="*/ 282325 w 1740535"/>
                <a:gd name="connsiteY16" fmla="*/ 710790 h 1740535"/>
                <a:gd name="connsiteX17" fmla="*/ 86909 w 1740535"/>
                <a:gd name="connsiteY17" fmla="*/ 527101 h 1740535"/>
                <a:gd name="connsiteX18" fmla="*/ 181397 w 1740535"/>
                <a:gd name="connsiteY18" fmla="*/ 363442 h 1740535"/>
                <a:gd name="connsiteX19" fmla="*/ 438185 w 1740535"/>
                <a:gd name="connsiteY19" fmla="*/ 440833 h 1740535"/>
                <a:gd name="connsiteX20" fmla="*/ 714408 w 1740535"/>
                <a:gd name="connsiteY20" fmla="*/ 281356 h 1740535"/>
                <a:gd name="connsiteX21" fmla="*/ 775779 w 1740535"/>
                <a:gd name="connsiteY21" fmla="*/ 20276 h 1740535"/>
                <a:gd name="connsiteX22" fmla="*/ 964756 w 1740535"/>
                <a:gd name="connsiteY22" fmla="*/ 20276 h 1740535"/>
                <a:gd name="connsiteX23" fmla="*/ 1026127 w 1740535"/>
                <a:gd name="connsiteY23" fmla="*/ 281356 h 1740535"/>
                <a:gd name="connsiteX24" fmla="*/ 1302350 w 1740535"/>
                <a:gd name="connsiteY24" fmla="*/ 440833 h 1740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740535" h="1740535">
                  <a:moveTo>
                    <a:pt x="1302350" y="440833"/>
                  </a:moveTo>
                  <a:lnTo>
                    <a:pt x="1559138" y="363442"/>
                  </a:lnTo>
                  <a:lnTo>
                    <a:pt x="1653626" y="527101"/>
                  </a:lnTo>
                  <a:lnTo>
                    <a:pt x="1458210" y="710790"/>
                  </a:lnTo>
                  <a:cubicBezTo>
                    <a:pt x="1486537" y="815221"/>
                    <a:pt x="1486537" y="925313"/>
                    <a:pt x="1458210" y="1029745"/>
                  </a:cubicBezTo>
                  <a:lnTo>
                    <a:pt x="1653626" y="1213434"/>
                  </a:lnTo>
                  <a:lnTo>
                    <a:pt x="1559138" y="1377093"/>
                  </a:lnTo>
                  <a:lnTo>
                    <a:pt x="1302350" y="1299702"/>
                  </a:lnTo>
                  <a:cubicBezTo>
                    <a:pt x="1226073" y="1376449"/>
                    <a:pt x="1130731" y="1431495"/>
                    <a:pt x="1026127" y="1459179"/>
                  </a:cubicBezTo>
                  <a:lnTo>
                    <a:pt x="964756" y="1720259"/>
                  </a:lnTo>
                  <a:lnTo>
                    <a:pt x="775779" y="1720259"/>
                  </a:lnTo>
                  <a:lnTo>
                    <a:pt x="714408" y="1459179"/>
                  </a:lnTo>
                  <a:cubicBezTo>
                    <a:pt x="609804" y="1431495"/>
                    <a:pt x="514462" y="1376449"/>
                    <a:pt x="438185" y="1299702"/>
                  </a:cubicBezTo>
                  <a:lnTo>
                    <a:pt x="181397" y="1377093"/>
                  </a:lnTo>
                  <a:lnTo>
                    <a:pt x="86909" y="1213434"/>
                  </a:lnTo>
                  <a:lnTo>
                    <a:pt x="282325" y="1029745"/>
                  </a:lnTo>
                  <a:cubicBezTo>
                    <a:pt x="253998" y="925314"/>
                    <a:pt x="253998" y="815222"/>
                    <a:pt x="282325" y="710790"/>
                  </a:cubicBezTo>
                  <a:lnTo>
                    <a:pt x="86909" y="527101"/>
                  </a:lnTo>
                  <a:lnTo>
                    <a:pt x="181397" y="363442"/>
                  </a:lnTo>
                  <a:lnTo>
                    <a:pt x="438185" y="440833"/>
                  </a:lnTo>
                  <a:cubicBezTo>
                    <a:pt x="514462" y="364086"/>
                    <a:pt x="609804" y="309040"/>
                    <a:pt x="714408" y="281356"/>
                  </a:cubicBezTo>
                  <a:lnTo>
                    <a:pt x="775779" y="20276"/>
                  </a:lnTo>
                  <a:lnTo>
                    <a:pt x="964756" y="20276"/>
                  </a:lnTo>
                  <a:lnTo>
                    <a:pt x="1026127" y="281356"/>
                  </a:lnTo>
                  <a:cubicBezTo>
                    <a:pt x="1130731" y="309040"/>
                    <a:pt x="1226073" y="364086"/>
                    <a:pt x="1302350" y="440833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none" lIns="478825" tIns="360000" rIns="478825" bIns="360000" numCol="1" spcCol="1270" anchor="ctr" anchorCtr="0">
              <a:noAutofit/>
            </a:bodyPr>
            <a:lstStyle/>
            <a:p>
              <a:pPr marL="0" lvl="0" indent="0"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800" kern="1200" dirty="0"/>
                <a:t>html</a:t>
              </a:r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F9F4FF39-4540-EC43-B277-FCCE88173E30}"/>
                </a:ext>
              </a:extLst>
            </p:cNvPr>
            <p:cNvSpPr/>
            <p:nvPr/>
          </p:nvSpPr>
          <p:spPr>
            <a:xfrm>
              <a:off x="1300432" y="2845988"/>
              <a:ext cx="948945" cy="948945"/>
            </a:xfrm>
            <a:custGeom>
              <a:avLst/>
              <a:gdLst>
                <a:gd name="connsiteX0" fmla="*/ 1276037 w 1705369"/>
                <a:gd name="connsiteY0" fmla="*/ 431927 h 1705369"/>
                <a:gd name="connsiteX1" fmla="*/ 1527637 w 1705369"/>
                <a:gd name="connsiteY1" fmla="*/ 356099 h 1705369"/>
                <a:gd name="connsiteX2" fmla="*/ 1620216 w 1705369"/>
                <a:gd name="connsiteY2" fmla="*/ 516451 h 1705369"/>
                <a:gd name="connsiteX3" fmla="*/ 1428748 w 1705369"/>
                <a:gd name="connsiteY3" fmla="*/ 696429 h 1705369"/>
                <a:gd name="connsiteX4" fmla="*/ 1428748 w 1705369"/>
                <a:gd name="connsiteY4" fmla="*/ 1008940 h 1705369"/>
                <a:gd name="connsiteX5" fmla="*/ 1620216 w 1705369"/>
                <a:gd name="connsiteY5" fmla="*/ 1188918 h 1705369"/>
                <a:gd name="connsiteX6" fmla="*/ 1527637 w 1705369"/>
                <a:gd name="connsiteY6" fmla="*/ 1349270 h 1705369"/>
                <a:gd name="connsiteX7" fmla="*/ 1276037 w 1705369"/>
                <a:gd name="connsiteY7" fmla="*/ 1273442 h 1705369"/>
                <a:gd name="connsiteX8" fmla="*/ 1005395 w 1705369"/>
                <a:gd name="connsiteY8" fmla="*/ 1429697 h 1705369"/>
                <a:gd name="connsiteX9" fmla="*/ 945264 w 1705369"/>
                <a:gd name="connsiteY9" fmla="*/ 1685503 h 1705369"/>
                <a:gd name="connsiteX10" fmla="*/ 760105 w 1705369"/>
                <a:gd name="connsiteY10" fmla="*/ 1685503 h 1705369"/>
                <a:gd name="connsiteX11" fmla="*/ 699974 w 1705369"/>
                <a:gd name="connsiteY11" fmla="*/ 1429698 h 1705369"/>
                <a:gd name="connsiteX12" fmla="*/ 429332 w 1705369"/>
                <a:gd name="connsiteY12" fmla="*/ 1273443 h 1705369"/>
                <a:gd name="connsiteX13" fmla="*/ 177732 w 1705369"/>
                <a:gd name="connsiteY13" fmla="*/ 1349270 h 1705369"/>
                <a:gd name="connsiteX14" fmla="*/ 85153 w 1705369"/>
                <a:gd name="connsiteY14" fmla="*/ 1188918 h 1705369"/>
                <a:gd name="connsiteX15" fmla="*/ 276621 w 1705369"/>
                <a:gd name="connsiteY15" fmla="*/ 1008940 h 1705369"/>
                <a:gd name="connsiteX16" fmla="*/ 276621 w 1705369"/>
                <a:gd name="connsiteY16" fmla="*/ 696429 h 1705369"/>
                <a:gd name="connsiteX17" fmla="*/ 85153 w 1705369"/>
                <a:gd name="connsiteY17" fmla="*/ 516451 h 1705369"/>
                <a:gd name="connsiteX18" fmla="*/ 177732 w 1705369"/>
                <a:gd name="connsiteY18" fmla="*/ 356099 h 1705369"/>
                <a:gd name="connsiteX19" fmla="*/ 429332 w 1705369"/>
                <a:gd name="connsiteY19" fmla="*/ 431927 h 1705369"/>
                <a:gd name="connsiteX20" fmla="*/ 699974 w 1705369"/>
                <a:gd name="connsiteY20" fmla="*/ 275672 h 1705369"/>
                <a:gd name="connsiteX21" fmla="*/ 760105 w 1705369"/>
                <a:gd name="connsiteY21" fmla="*/ 19866 h 1705369"/>
                <a:gd name="connsiteX22" fmla="*/ 945264 w 1705369"/>
                <a:gd name="connsiteY22" fmla="*/ 19866 h 1705369"/>
                <a:gd name="connsiteX23" fmla="*/ 1005395 w 1705369"/>
                <a:gd name="connsiteY23" fmla="*/ 275671 h 1705369"/>
                <a:gd name="connsiteX24" fmla="*/ 1276037 w 1705369"/>
                <a:gd name="connsiteY24" fmla="*/ 431926 h 1705369"/>
                <a:gd name="connsiteX25" fmla="*/ 1276037 w 1705369"/>
                <a:gd name="connsiteY25" fmla="*/ 431927 h 1705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705369" h="1705369">
                  <a:moveTo>
                    <a:pt x="1097655" y="431379"/>
                  </a:moveTo>
                  <a:lnTo>
                    <a:pt x="1280062" y="318406"/>
                  </a:lnTo>
                  <a:lnTo>
                    <a:pt x="1386963" y="425307"/>
                  </a:lnTo>
                  <a:lnTo>
                    <a:pt x="1273991" y="607713"/>
                  </a:lnTo>
                  <a:cubicBezTo>
                    <a:pt x="1317503" y="682547"/>
                    <a:pt x="1340298" y="767619"/>
                    <a:pt x="1340032" y="854183"/>
                  </a:cubicBezTo>
                  <a:lnTo>
                    <a:pt x="1529072" y="955665"/>
                  </a:lnTo>
                  <a:lnTo>
                    <a:pt x="1489943" y="1101695"/>
                  </a:lnTo>
                  <a:lnTo>
                    <a:pt x="1275488" y="1095060"/>
                  </a:lnTo>
                  <a:cubicBezTo>
                    <a:pt x="1232437" y="1170160"/>
                    <a:pt x="1170160" y="1232437"/>
                    <a:pt x="1095060" y="1275488"/>
                  </a:cubicBezTo>
                  <a:lnTo>
                    <a:pt x="1101695" y="1489943"/>
                  </a:lnTo>
                  <a:lnTo>
                    <a:pt x="955665" y="1529072"/>
                  </a:lnTo>
                  <a:lnTo>
                    <a:pt x="854183" y="1340032"/>
                  </a:lnTo>
                  <a:cubicBezTo>
                    <a:pt x="767619" y="1340298"/>
                    <a:pt x="682547" y="1317503"/>
                    <a:pt x="607714" y="1273991"/>
                  </a:cubicBezTo>
                  <a:lnTo>
                    <a:pt x="425307" y="1386963"/>
                  </a:lnTo>
                  <a:lnTo>
                    <a:pt x="318406" y="1280062"/>
                  </a:lnTo>
                  <a:lnTo>
                    <a:pt x="431378" y="1097656"/>
                  </a:lnTo>
                  <a:cubicBezTo>
                    <a:pt x="387866" y="1022822"/>
                    <a:pt x="365071" y="937750"/>
                    <a:pt x="365337" y="851186"/>
                  </a:cubicBezTo>
                  <a:lnTo>
                    <a:pt x="176297" y="749704"/>
                  </a:lnTo>
                  <a:lnTo>
                    <a:pt x="215426" y="603674"/>
                  </a:lnTo>
                  <a:lnTo>
                    <a:pt x="429881" y="610309"/>
                  </a:lnTo>
                  <a:cubicBezTo>
                    <a:pt x="472932" y="535209"/>
                    <a:pt x="535209" y="472932"/>
                    <a:pt x="610309" y="429881"/>
                  </a:cubicBezTo>
                  <a:lnTo>
                    <a:pt x="603674" y="215426"/>
                  </a:lnTo>
                  <a:lnTo>
                    <a:pt x="749704" y="176297"/>
                  </a:lnTo>
                  <a:lnTo>
                    <a:pt x="851186" y="365337"/>
                  </a:lnTo>
                  <a:cubicBezTo>
                    <a:pt x="937750" y="365071"/>
                    <a:pt x="1022822" y="387866"/>
                    <a:pt x="1097655" y="431378"/>
                  </a:cubicBezTo>
                  <a:lnTo>
                    <a:pt x="1097655" y="431379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none" lIns="360000" tIns="360000" rIns="360000" bIns="360000" numCol="1" spcCol="1270" anchor="ctr" anchorCtr="0">
              <a:noAutofit/>
            </a:bodyPr>
            <a:lstStyle/>
            <a:p>
              <a:pPr marL="0" lvl="0" indent="0"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800" kern="1200" dirty="0" err="1"/>
                <a:t>css</a:t>
              </a:r>
              <a:endParaRPr lang="en-US" sz="2800" kern="1200" dirty="0"/>
            </a:p>
          </p:txBody>
        </p:sp>
        <p:grpSp>
          <p:nvGrpSpPr>
            <p:cNvPr id="175" name="Group 174">
              <a:extLst>
                <a:ext uri="{FF2B5EF4-FFF2-40B4-BE49-F238E27FC236}">
                  <a16:creationId xmlns:a16="http://schemas.microsoft.com/office/drawing/2014/main" id="{F56341E8-E310-2445-8B6E-3EEE127F6476}"/>
                </a:ext>
              </a:extLst>
            </p:cNvPr>
            <p:cNvGrpSpPr/>
            <p:nvPr/>
          </p:nvGrpSpPr>
          <p:grpSpPr>
            <a:xfrm>
              <a:off x="872296" y="2530549"/>
              <a:ext cx="4171976" cy="3949066"/>
              <a:chOff x="7181824" y="2530549"/>
              <a:chExt cx="4171976" cy="3949066"/>
            </a:xfrm>
          </p:grpSpPr>
          <p:sp>
            <p:nvSpPr>
              <p:cNvPr id="176" name="Rectangle 175">
                <a:extLst>
                  <a:ext uri="{FF2B5EF4-FFF2-40B4-BE49-F238E27FC236}">
                    <a16:creationId xmlns:a16="http://schemas.microsoft.com/office/drawing/2014/main" id="{4CEBC21D-B76A-CD47-9859-F0C451B50C9E}"/>
                  </a:ext>
                </a:extLst>
              </p:cNvPr>
              <p:cNvSpPr/>
              <p:nvPr/>
            </p:nvSpPr>
            <p:spPr>
              <a:xfrm>
                <a:off x="7181824" y="2530549"/>
                <a:ext cx="4171976" cy="3923414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k-SK"/>
              </a:p>
            </p:txBody>
          </p:sp>
          <p:sp>
            <p:nvSpPr>
              <p:cNvPr id="177" name="Freeform 176">
                <a:extLst>
                  <a:ext uri="{FF2B5EF4-FFF2-40B4-BE49-F238E27FC236}">
                    <a16:creationId xmlns:a16="http://schemas.microsoft.com/office/drawing/2014/main" id="{E45963FC-66DE-CA43-8E9F-BF2EE788FAE5}"/>
                  </a:ext>
                </a:extLst>
              </p:cNvPr>
              <p:cNvSpPr/>
              <p:nvPr/>
            </p:nvSpPr>
            <p:spPr>
              <a:xfrm>
                <a:off x="8238131" y="3078828"/>
                <a:ext cx="1554884" cy="1521791"/>
              </a:xfrm>
              <a:custGeom>
                <a:avLst/>
                <a:gdLst>
                  <a:gd name="connsiteX0" fmla="*/ 1698728 w 2393235"/>
                  <a:gd name="connsiteY0" fmla="*/ 381574 h 2393235"/>
                  <a:gd name="connsiteX1" fmla="*/ 1884884 w 2393235"/>
                  <a:gd name="connsiteY1" fmla="*/ 225362 h 2393235"/>
                  <a:gd name="connsiteX2" fmla="*/ 2033601 w 2393235"/>
                  <a:gd name="connsiteY2" fmla="*/ 350150 h 2393235"/>
                  <a:gd name="connsiteX3" fmla="*/ 1912088 w 2393235"/>
                  <a:gd name="connsiteY3" fmla="*/ 560604 h 2393235"/>
                  <a:gd name="connsiteX4" fmla="*/ 2105157 w 2393235"/>
                  <a:gd name="connsiteY4" fmla="*/ 895008 h 2393235"/>
                  <a:gd name="connsiteX5" fmla="*/ 2348171 w 2393235"/>
                  <a:gd name="connsiteY5" fmla="*/ 895002 h 2393235"/>
                  <a:gd name="connsiteX6" fmla="*/ 2381883 w 2393235"/>
                  <a:gd name="connsiteY6" fmla="*/ 1086189 h 2393235"/>
                  <a:gd name="connsiteX7" fmla="*/ 2153522 w 2393235"/>
                  <a:gd name="connsiteY7" fmla="*/ 1169299 h 2393235"/>
                  <a:gd name="connsiteX8" fmla="*/ 2086470 w 2393235"/>
                  <a:gd name="connsiteY8" fmla="*/ 1549570 h 2393235"/>
                  <a:gd name="connsiteX9" fmla="*/ 2272633 w 2393235"/>
                  <a:gd name="connsiteY9" fmla="*/ 1705771 h 2393235"/>
                  <a:gd name="connsiteX10" fmla="*/ 2175565 w 2393235"/>
                  <a:gd name="connsiteY10" fmla="*/ 1873898 h 2393235"/>
                  <a:gd name="connsiteX11" fmla="*/ 1947209 w 2393235"/>
                  <a:gd name="connsiteY11" fmla="*/ 1790776 h 2393235"/>
                  <a:gd name="connsiteX12" fmla="*/ 1651411 w 2393235"/>
                  <a:gd name="connsiteY12" fmla="*/ 2038980 h 2393235"/>
                  <a:gd name="connsiteX13" fmla="*/ 1693616 w 2393235"/>
                  <a:gd name="connsiteY13" fmla="*/ 2278302 h 2393235"/>
                  <a:gd name="connsiteX14" fmla="*/ 1511188 w 2393235"/>
                  <a:gd name="connsiteY14" fmla="*/ 2344700 h 2393235"/>
                  <a:gd name="connsiteX15" fmla="*/ 1389686 w 2393235"/>
                  <a:gd name="connsiteY15" fmla="*/ 2134240 h 2393235"/>
                  <a:gd name="connsiteX16" fmla="*/ 1003549 w 2393235"/>
                  <a:gd name="connsiteY16" fmla="*/ 2134240 h 2393235"/>
                  <a:gd name="connsiteX17" fmla="*/ 882047 w 2393235"/>
                  <a:gd name="connsiteY17" fmla="*/ 2344700 h 2393235"/>
                  <a:gd name="connsiteX18" fmla="*/ 699619 w 2393235"/>
                  <a:gd name="connsiteY18" fmla="*/ 2278302 h 2393235"/>
                  <a:gd name="connsiteX19" fmla="*/ 741824 w 2393235"/>
                  <a:gd name="connsiteY19" fmla="*/ 2038980 h 2393235"/>
                  <a:gd name="connsiteX20" fmla="*/ 446026 w 2393235"/>
                  <a:gd name="connsiteY20" fmla="*/ 1790776 h 2393235"/>
                  <a:gd name="connsiteX21" fmla="*/ 217670 w 2393235"/>
                  <a:gd name="connsiteY21" fmla="*/ 1873898 h 2393235"/>
                  <a:gd name="connsiteX22" fmla="*/ 120602 w 2393235"/>
                  <a:gd name="connsiteY22" fmla="*/ 1705771 h 2393235"/>
                  <a:gd name="connsiteX23" fmla="*/ 306765 w 2393235"/>
                  <a:gd name="connsiteY23" fmla="*/ 1549569 h 2393235"/>
                  <a:gd name="connsiteX24" fmla="*/ 239713 w 2393235"/>
                  <a:gd name="connsiteY24" fmla="*/ 1169298 h 2393235"/>
                  <a:gd name="connsiteX25" fmla="*/ 11352 w 2393235"/>
                  <a:gd name="connsiteY25" fmla="*/ 1086189 h 2393235"/>
                  <a:gd name="connsiteX26" fmla="*/ 45064 w 2393235"/>
                  <a:gd name="connsiteY26" fmla="*/ 895002 h 2393235"/>
                  <a:gd name="connsiteX27" fmla="*/ 288078 w 2393235"/>
                  <a:gd name="connsiteY27" fmla="*/ 895008 h 2393235"/>
                  <a:gd name="connsiteX28" fmla="*/ 481146 w 2393235"/>
                  <a:gd name="connsiteY28" fmla="*/ 560603 h 2393235"/>
                  <a:gd name="connsiteX29" fmla="*/ 359634 w 2393235"/>
                  <a:gd name="connsiteY29" fmla="*/ 350150 h 2393235"/>
                  <a:gd name="connsiteX30" fmla="*/ 508351 w 2393235"/>
                  <a:gd name="connsiteY30" fmla="*/ 225362 h 2393235"/>
                  <a:gd name="connsiteX31" fmla="*/ 694507 w 2393235"/>
                  <a:gd name="connsiteY31" fmla="*/ 381574 h 2393235"/>
                  <a:gd name="connsiteX32" fmla="*/ 1057357 w 2393235"/>
                  <a:gd name="connsiteY32" fmla="*/ 249507 h 2393235"/>
                  <a:gd name="connsiteX33" fmla="*/ 1099549 w 2393235"/>
                  <a:gd name="connsiteY33" fmla="*/ 10184 h 2393235"/>
                  <a:gd name="connsiteX34" fmla="*/ 1293686 w 2393235"/>
                  <a:gd name="connsiteY34" fmla="*/ 10184 h 2393235"/>
                  <a:gd name="connsiteX35" fmla="*/ 1335878 w 2393235"/>
                  <a:gd name="connsiteY35" fmla="*/ 249507 h 2393235"/>
                  <a:gd name="connsiteX36" fmla="*/ 1698728 w 2393235"/>
                  <a:gd name="connsiteY36" fmla="*/ 381574 h 23932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2393235" h="2393235">
                    <a:moveTo>
                      <a:pt x="1698728" y="381574"/>
                    </a:moveTo>
                    <a:lnTo>
                      <a:pt x="1884884" y="225362"/>
                    </a:lnTo>
                    <a:lnTo>
                      <a:pt x="2033601" y="350150"/>
                    </a:lnTo>
                    <a:lnTo>
                      <a:pt x="1912088" y="560604"/>
                    </a:lnTo>
                    <a:cubicBezTo>
                      <a:pt x="1998491" y="657801"/>
                      <a:pt x="2064183" y="771583"/>
                      <a:pt x="2105157" y="895008"/>
                    </a:cubicBezTo>
                    <a:lnTo>
                      <a:pt x="2348171" y="895002"/>
                    </a:lnTo>
                    <a:lnTo>
                      <a:pt x="2381883" y="1086189"/>
                    </a:lnTo>
                    <a:lnTo>
                      <a:pt x="2153522" y="1169299"/>
                    </a:lnTo>
                    <a:cubicBezTo>
                      <a:pt x="2157233" y="1299295"/>
                      <a:pt x="2134419" y="1428683"/>
                      <a:pt x="2086470" y="1549570"/>
                    </a:cubicBezTo>
                    <a:lnTo>
                      <a:pt x="2272633" y="1705771"/>
                    </a:lnTo>
                    <a:lnTo>
                      <a:pt x="2175565" y="1873898"/>
                    </a:lnTo>
                    <a:lnTo>
                      <a:pt x="1947209" y="1790776"/>
                    </a:lnTo>
                    <a:cubicBezTo>
                      <a:pt x="1866492" y="1892744"/>
                      <a:pt x="1765846" y="1977196"/>
                      <a:pt x="1651411" y="2038980"/>
                    </a:cubicBezTo>
                    <a:lnTo>
                      <a:pt x="1693616" y="2278302"/>
                    </a:lnTo>
                    <a:lnTo>
                      <a:pt x="1511188" y="2344700"/>
                    </a:lnTo>
                    <a:lnTo>
                      <a:pt x="1389686" y="2134240"/>
                    </a:lnTo>
                    <a:cubicBezTo>
                      <a:pt x="1262310" y="2160468"/>
                      <a:pt x="1130925" y="2160468"/>
                      <a:pt x="1003549" y="2134240"/>
                    </a:cubicBezTo>
                    <a:lnTo>
                      <a:pt x="882047" y="2344700"/>
                    </a:lnTo>
                    <a:lnTo>
                      <a:pt x="699619" y="2278302"/>
                    </a:lnTo>
                    <a:lnTo>
                      <a:pt x="741824" y="2038980"/>
                    </a:lnTo>
                    <a:cubicBezTo>
                      <a:pt x="627389" y="1977196"/>
                      <a:pt x="526742" y="1892744"/>
                      <a:pt x="446026" y="1790776"/>
                    </a:cubicBezTo>
                    <a:lnTo>
                      <a:pt x="217670" y="1873898"/>
                    </a:lnTo>
                    <a:lnTo>
                      <a:pt x="120602" y="1705771"/>
                    </a:lnTo>
                    <a:lnTo>
                      <a:pt x="306765" y="1549569"/>
                    </a:lnTo>
                    <a:cubicBezTo>
                      <a:pt x="258816" y="1428682"/>
                      <a:pt x="236002" y="1299294"/>
                      <a:pt x="239713" y="1169298"/>
                    </a:cubicBezTo>
                    <a:lnTo>
                      <a:pt x="11352" y="1086189"/>
                    </a:lnTo>
                    <a:lnTo>
                      <a:pt x="45064" y="895002"/>
                    </a:lnTo>
                    <a:lnTo>
                      <a:pt x="288078" y="895008"/>
                    </a:lnTo>
                    <a:cubicBezTo>
                      <a:pt x="329052" y="771583"/>
                      <a:pt x="394744" y="657800"/>
                      <a:pt x="481146" y="560603"/>
                    </a:cubicBezTo>
                    <a:lnTo>
                      <a:pt x="359634" y="350150"/>
                    </a:lnTo>
                    <a:lnTo>
                      <a:pt x="508351" y="225362"/>
                    </a:lnTo>
                    <a:lnTo>
                      <a:pt x="694507" y="381574"/>
                    </a:lnTo>
                    <a:cubicBezTo>
                      <a:pt x="805231" y="313362"/>
                      <a:pt x="928692" y="268426"/>
                      <a:pt x="1057357" y="249507"/>
                    </a:cubicBezTo>
                    <a:lnTo>
                      <a:pt x="1099549" y="10184"/>
                    </a:lnTo>
                    <a:lnTo>
                      <a:pt x="1293686" y="10184"/>
                    </a:lnTo>
                    <a:lnTo>
                      <a:pt x="1335878" y="249507"/>
                    </a:lnTo>
                    <a:cubicBezTo>
                      <a:pt x="1464543" y="268426"/>
                      <a:pt x="1588004" y="313362"/>
                      <a:pt x="1698728" y="381574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521787" tIns="684000" rIns="521787" bIns="643099" numCol="1" spcCol="1270" anchor="ctr" anchorCtr="0">
                <a:noAutofit/>
              </a:bodyPr>
              <a:lstStyle/>
              <a:p>
                <a:pPr marL="0" lvl="0" indent="0" algn="ctr" defTabSz="14224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4800" kern="1200" dirty="0"/>
                  <a:t>JS</a:t>
                </a:r>
              </a:p>
            </p:txBody>
          </p:sp>
          <p:sp>
            <p:nvSpPr>
              <p:cNvPr id="178" name="Rectangle 177">
                <a:extLst>
                  <a:ext uri="{FF2B5EF4-FFF2-40B4-BE49-F238E27FC236}">
                    <a16:creationId xmlns:a16="http://schemas.microsoft.com/office/drawing/2014/main" id="{82425560-C208-8741-9FB3-DAAF8863AF86}"/>
                  </a:ext>
                </a:extLst>
              </p:cNvPr>
              <p:cNvSpPr/>
              <p:nvPr/>
            </p:nvSpPr>
            <p:spPr>
              <a:xfrm>
                <a:off x="8412921" y="5153517"/>
                <a:ext cx="1593125" cy="42483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sk-SK"/>
                  <a:t>Web APIs</a:t>
                </a:r>
              </a:p>
            </p:txBody>
          </p:sp>
          <p:cxnSp>
            <p:nvCxnSpPr>
              <p:cNvPr id="179" name="Straight Arrow Connector 178">
                <a:extLst>
                  <a:ext uri="{FF2B5EF4-FFF2-40B4-BE49-F238E27FC236}">
                    <a16:creationId xmlns:a16="http://schemas.microsoft.com/office/drawing/2014/main" id="{E56E7362-2E49-7A43-AD3F-2F9EF191356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464077" y="4600619"/>
                <a:ext cx="0" cy="54848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Straight Arrow Connector 179">
                <a:extLst>
                  <a:ext uri="{FF2B5EF4-FFF2-40B4-BE49-F238E27FC236}">
                    <a16:creationId xmlns:a16="http://schemas.microsoft.com/office/drawing/2014/main" id="{B00DA888-BB4C-CB43-8F0C-391D0312261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899635" y="4600619"/>
                <a:ext cx="0" cy="548480"/>
              </a:xfrm>
              <a:prstGeom prst="straightConnector1">
                <a:avLst/>
              </a:prstGeom>
              <a:ln>
                <a:prstDash val="sys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Arrow Connector 180">
                <a:extLst>
                  <a:ext uri="{FF2B5EF4-FFF2-40B4-BE49-F238E27FC236}">
                    <a16:creationId xmlns:a16="http://schemas.microsoft.com/office/drawing/2014/main" id="{E0FF5E6D-B180-2046-9B44-7FA25FF55BD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062545" y="4600619"/>
                <a:ext cx="0" cy="548480"/>
              </a:xfrm>
              <a:prstGeom prst="straightConnector1">
                <a:avLst/>
              </a:prstGeom>
              <a:ln>
                <a:prstDash val="sys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Arrow Connector 181">
                <a:extLst>
                  <a:ext uri="{FF2B5EF4-FFF2-40B4-BE49-F238E27FC236}">
                    <a16:creationId xmlns:a16="http://schemas.microsoft.com/office/drawing/2014/main" id="{BF18599A-E974-ED4B-A6D8-579CD042A56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215592" y="4600619"/>
                <a:ext cx="0" cy="548480"/>
              </a:xfrm>
              <a:prstGeom prst="straightConnector1">
                <a:avLst/>
              </a:prstGeom>
              <a:ln>
                <a:prstDash val="sys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Arrow Connector 182">
                <a:extLst>
                  <a:ext uri="{FF2B5EF4-FFF2-40B4-BE49-F238E27FC236}">
                    <a16:creationId xmlns:a16="http://schemas.microsoft.com/office/drawing/2014/main" id="{7E19DE69-394A-9549-8672-930159C692D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346972" y="4600619"/>
                <a:ext cx="0" cy="548480"/>
              </a:xfrm>
              <a:prstGeom prst="straightConnector1">
                <a:avLst/>
              </a:prstGeom>
              <a:ln>
                <a:prstDash val="sys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Arrow Connector 183">
                <a:extLst>
                  <a:ext uri="{FF2B5EF4-FFF2-40B4-BE49-F238E27FC236}">
                    <a16:creationId xmlns:a16="http://schemas.microsoft.com/office/drawing/2014/main" id="{AE770207-89E6-2F44-9230-B4F95D0618A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483606" y="4600619"/>
                <a:ext cx="0" cy="548480"/>
              </a:xfrm>
              <a:prstGeom prst="straightConnector1">
                <a:avLst/>
              </a:prstGeom>
              <a:ln>
                <a:prstDash val="sys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5" name="TextBox 184">
                <a:extLst>
                  <a:ext uri="{FF2B5EF4-FFF2-40B4-BE49-F238E27FC236}">
                    <a16:creationId xmlns:a16="http://schemas.microsoft.com/office/drawing/2014/main" id="{66CED1CF-6245-FD46-8F0F-E52C0D97FC1C}"/>
                  </a:ext>
                </a:extLst>
              </p:cNvPr>
              <p:cNvSpPr txBox="1"/>
              <p:nvPr/>
            </p:nvSpPr>
            <p:spPr>
              <a:xfrm>
                <a:off x="9478352" y="4750358"/>
                <a:ext cx="7952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sk-SK">
                    <a:solidFill>
                      <a:schemeClr val="accent1"/>
                    </a:solidFill>
                  </a:rPr>
                  <a:t>Events</a:t>
                </a:r>
              </a:p>
            </p:txBody>
          </p:sp>
          <p:cxnSp>
            <p:nvCxnSpPr>
              <p:cNvPr id="186" name="Straight Arrow Connector 185">
                <a:extLst>
                  <a:ext uri="{FF2B5EF4-FFF2-40B4-BE49-F238E27FC236}">
                    <a16:creationId xmlns:a16="http://schemas.microsoft.com/office/drawing/2014/main" id="{7392A218-8F95-9741-A4FB-81CD7D7CD50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00710" y="4600619"/>
                <a:ext cx="1" cy="54848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7" name="TextBox 186">
                <a:extLst>
                  <a:ext uri="{FF2B5EF4-FFF2-40B4-BE49-F238E27FC236}">
                    <a16:creationId xmlns:a16="http://schemas.microsoft.com/office/drawing/2014/main" id="{B253356E-4A87-C345-A67A-1D8E19999E00}"/>
                  </a:ext>
                </a:extLst>
              </p:cNvPr>
              <p:cNvSpPr txBox="1"/>
              <p:nvPr/>
            </p:nvSpPr>
            <p:spPr>
              <a:xfrm>
                <a:off x="7970116" y="5685210"/>
                <a:ext cx="4844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sk-SK">
                    <a:solidFill>
                      <a:schemeClr val="accent1"/>
                    </a:solidFill>
                  </a:rPr>
                  <a:t>I/O</a:t>
                </a:r>
              </a:p>
            </p:txBody>
          </p:sp>
          <p:grpSp>
            <p:nvGrpSpPr>
              <p:cNvPr id="188" name="Group 187">
                <a:extLst>
                  <a:ext uri="{FF2B5EF4-FFF2-40B4-BE49-F238E27FC236}">
                    <a16:creationId xmlns:a16="http://schemas.microsoft.com/office/drawing/2014/main" id="{39CCAE78-1BCB-5845-A343-A59C0AA75C2B}"/>
                  </a:ext>
                </a:extLst>
              </p:cNvPr>
              <p:cNvGrpSpPr/>
              <p:nvPr/>
            </p:nvGrpSpPr>
            <p:grpSpPr>
              <a:xfrm>
                <a:off x="10058871" y="4605037"/>
                <a:ext cx="1194726" cy="973310"/>
                <a:chOff x="909091" y="4662442"/>
                <a:chExt cx="1194726" cy="973310"/>
              </a:xfrm>
            </p:grpSpPr>
            <p:sp>
              <p:nvSpPr>
                <p:cNvPr id="201" name="Rectangle 200">
                  <a:extLst>
                    <a:ext uri="{FF2B5EF4-FFF2-40B4-BE49-F238E27FC236}">
                      <a16:creationId xmlns:a16="http://schemas.microsoft.com/office/drawing/2014/main" id="{DC56BD8C-6E61-C249-A631-5F4FCF0BC2BC}"/>
                    </a:ext>
                  </a:extLst>
                </p:cNvPr>
                <p:cNvSpPr/>
                <p:nvPr/>
              </p:nvSpPr>
              <p:spPr>
                <a:xfrm>
                  <a:off x="909091" y="5210922"/>
                  <a:ext cx="1194726" cy="42483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sk-SK"/>
                    <a:t>    timers</a:t>
                  </a:r>
                </a:p>
              </p:txBody>
            </p:sp>
            <p:cxnSp>
              <p:nvCxnSpPr>
                <p:cNvPr id="202" name="Straight Arrow Connector 201">
                  <a:extLst>
                    <a:ext uri="{FF2B5EF4-FFF2-40B4-BE49-F238E27FC236}">
                      <a16:creationId xmlns:a16="http://schemas.microsoft.com/office/drawing/2014/main" id="{5C0A716E-42D4-CE4C-AEBC-781E1CD3FDF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602827" y="4662442"/>
                  <a:ext cx="0" cy="548480"/>
                </a:xfrm>
                <a:prstGeom prst="straightConnector1">
                  <a:avLst/>
                </a:prstGeom>
                <a:ln>
                  <a:prstDash val="sysDash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3" name="Straight Arrow Connector 202">
                  <a:extLst>
                    <a:ext uri="{FF2B5EF4-FFF2-40B4-BE49-F238E27FC236}">
                      <a16:creationId xmlns:a16="http://schemas.microsoft.com/office/drawing/2014/main" id="{98B1894A-3726-3344-B04A-32CFAD28488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734206" y="4662442"/>
                  <a:ext cx="0" cy="548480"/>
                </a:xfrm>
                <a:prstGeom prst="straightConnector1">
                  <a:avLst/>
                </a:prstGeom>
                <a:ln>
                  <a:prstDash val="sysDash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4" name="Straight Arrow Connector 203">
                  <a:extLst>
                    <a:ext uri="{FF2B5EF4-FFF2-40B4-BE49-F238E27FC236}">
                      <a16:creationId xmlns:a16="http://schemas.microsoft.com/office/drawing/2014/main" id="{8B45F3F6-6839-FD40-85EA-57ECDD9BEC4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56759" y="4662442"/>
                  <a:ext cx="0" cy="54848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205" name="Graphic 204" descr="Alarm Clock">
                  <a:extLst>
                    <a:ext uri="{FF2B5EF4-FFF2-40B4-BE49-F238E27FC236}">
                      <a16:creationId xmlns:a16="http://schemas.microsoft.com/office/drawing/2014/main" id="{DBA50A06-0A20-F443-87FF-0FBF2F80E4D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37918" y="5226686"/>
                  <a:ext cx="404648" cy="404648"/>
                </a:xfrm>
                <a:prstGeom prst="rect">
                  <a:avLst/>
                </a:prstGeom>
              </p:spPr>
            </p:pic>
          </p:grpSp>
          <p:grpSp>
            <p:nvGrpSpPr>
              <p:cNvPr id="189" name="Group 188">
                <a:extLst>
                  <a:ext uri="{FF2B5EF4-FFF2-40B4-BE49-F238E27FC236}">
                    <a16:creationId xmlns:a16="http://schemas.microsoft.com/office/drawing/2014/main" id="{18F53B9F-380B-5A45-A78B-043EEAA07B18}"/>
                  </a:ext>
                </a:extLst>
              </p:cNvPr>
              <p:cNvGrpSpPr/>
              <p:nvPr/>
            </p:nvGrpSpPr>
            <p:grpSpPr>
              <a:xfrm>
                <a:off x="8413285" y="5603992"/>
                <a:ext cx="1591477" cy="502532"/>
                <a:chOff x="9221705" y="5618053"/>
                <a:chExt cx="1797501" cy="502532"/>
              </a:xfrm>
            </p:grpSpPr>
            <p:sp>
              <p:nvSpPr>
                <p:cNvPr id="197" name="Rectangle 196">
                  <a:extLst>
                    <a:ext uri="{FF2B5EF4-FFF2-40B4-BE49-F238E27FC236}">
                      <a16:creationId xmlns:a16="http://schemas.microsoft.com/office/drawing/2014/main" id="{3A52CA7A-1E4F-A241-8DBB-92E0D57087C3}"/>
                    </a:ext>
                  </a:extLst>
                </p:cNvPr>
                <p:cNvSpPr/>
                <p:nvPr/>
              </p:nvSpPr>
              <p:spPr>
                <a:xfrm>
                  <a:off x="9221705" y="5659700"/>
                  <a:ext cx="1797501" cy="42483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solidFill>
                    <a:schemeClr val="bg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/>
                <a:lstStyle/>
                <a:p>
                  <a:pPr algn="ctr"/>
                  <a:r>
                    <a:rPr lang="sk-SK"/>
                    <a:t>      DOM, XHR,...</a:t>
                  </a:r>
                </a:p>
              </p:txBody>
            </p:sp>
            <p:grpSp>
              <p:nvGrpSpPr>
                <p:cNvPr id="198" name="Group 197">
                  <a:extLst>
                    <a:ext uri="{FF2B5EF4-FFF2-40B4-BE49-F238E27FC236}">
                      <a16:creationId xmlns:a16="http://schemas.microsoft.com/office/drawing/2014/main" id="{3107EC65-CB50-824A-BBEE-A1CA10A20C72}"/>
                    </a:ext>
                  </a:extLst>
                </p:cNvPr>
                <p:cNvGrpSpPr/>
                <p:nvPr/>
              </p:nvGrpSpPr>
              <p:grpSpPr>
                <a:xfrm>
                  <a:off x="9302272" y="5618053"/>
                  <a:ext cx="273278" cy="502532"/>
                  <a:chOff x="6553188" y="3573516"/>
                  <a:chExt cx="312694" cy="441220"/>
                </a:xfrm>
                <a:solidFill>
                  <a:schemeClr val="bg1"/>
                </a:solidFill>
              </p:grpSpPr>
              <p:pic>
                <p:nvPicPr>
                  <p:cNvPr id="199" name="Graphic 198" descr="Line Arrow: Straight">
                    <a:extLst>
                      <a:ext uri="{FF2B5EF4-FFF2-40B4-BE49-F238E27FC236}">
                        <a16:creationId xmlns:a16="http://schemas.microsoft.com/office/drawing/2014/main" id="{46A30933-47D1-C242-B428-18980C70CE2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6553199" y="3573516"/>
                    <a:ext cx="312683" cy="312683"/>
                  </a:xfrm>
                  <a:prstGeom prst="rect">
                    <a:avLst/>
                  </a:prstGeom>
                </p:spPr>
              </p:pic>
              <p:pic>
                <p:nvPicPr>
                  <p:cNvPr id="200" name="Graphic 199" descr="Line Arrow: Straight">
                    <a:extLst>
                      <a:ext uri="{FF2B5EF4-FFF2-40B4-BE49-F238E27FC236}">
                        <a16:creationId xmlns:a16="http://schemas.microsoft.com/office/drawing/2014/main" id="{3E3C36F0-89EE-4F40-97EB-BC93B50A4F0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 rot="10800000" flipH="1">
                    <a:off x="6553188" y="3702053"/>
                    <a:ext cx="312682" cy="312683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90" name="Group 189">
                <a:extLst>
                  <a:ext uri="{FF2B5EF4-FFF2-40B4-BE49-F238E27FC236}">
                    <a16:creationId xmlns:a16="http://schemas.microsoft.com/office/drawing/2014/main" id="{AF0E3660-120A-3742-B214-014849B08354}"/>
                  </a:ext>
                </a:extLst>
              </p:cNvPr>
              <p:cNvGrpSpPr/>
              <p:nvPr/>
            </p:nvGrpSpPr>
            <p:grpSpPr>
              <a:xfrm>
                <a:off x="10071285" y="5646319"/>
                <a:ext cx="1194726" cy="424830"/>
                <a:chOff x="8010568" y="5628260"/>
                <a:chExt cx="1194726" cy="424830"/>
              </a:xfrm>
            </p:grpSpPr>
            <p:sp>
              <p:nvSpPr>
                <p:cNvPr id="192" name="Rectangle 191">
                  <a:extLst>
                    <a:ext uri="{FF2B5EF4-FFF2-40B4-BE49-F238E27FC236}">
                      <a16:creationId xmlns:a16="http://schemas.microsoft.com/office/drawing/2014/main" id="{14849519-B879-6B4A-88BE-B3E027B4D611}"/>
                    </a:ext>
                  </a:extLst>
                </p:cNvPr>
                <p:cNvSpPr/>
                <p:nvPr/>
              </p:nvSpPr>
              <p:spPr>
                <a:xfrm>
                  <a:off x="8010568" y="5628260"/>
                  <a:ext cx="1194726" cy="42483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/>
                <a:lstStyle/>
                <a:p>
                  <a:pPr algn="ctr"/>
                  <a:r>
                    <a:rPr lang="sk-SK"/>
                    <a:t>      workers</a:t>
                  </a:r>
                </a:p>
              </p:txBody>
            </p:sp>
            <p:grpSp>
              <p:nvGrpSpPr>
                <p:cNvPr id="193" name="Group 192">
                  <a:extLst>
                    <a:ext uri="{FF2B5EF4-FFF2-40B4-BE49-F238E27FC236}">
                      <a16:creationId xmlns:a16="http://schemas.microsoft.com/office/drawing/2014/main" id="{7391575B-B415-4848-A3CC-D4062A6E62E2}"/>
                    </a:ext>
                  </a:extLst>
                </p:cNvPr>
                <p:cNvGrpSpPr/>
                <p:nvPr/>
              </p:nvGrpSpPr>
              <p:grpSpPr>
                <a:xfrm>
                  <a:off x="8061721" y="5665306"/>
                  <a:ext cx="338442" cy="373574"/>
                  <a:chOff x="5487370" y="2971800"/>
                  <a:chExt cx="406306" cy="448481"/>
                </a:xfrm>
                <a:solidFill>
                  <a:schemeClr val="bg1"/>
                </a:solidFill>
              </p:grpSpPr>
              <p:pic>
                <p:nvPicPr>
                  <p:cNvPr id="194" name="Graphic 193" descr="Saw blade">
                    <a:extLst>
                      <a:ext uri="{FF2B5EF4-FFF2-40B4-BE49-F238E27FC236}">
                        <a16:creationId xmlns:a16="http://schemas.microsoft.com/office/drawing/2014/main" id="{040B9178-B1E4-C24D-9338-DACA6DE696E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7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638800" y="2971800"/>
                    <a:ext cx="254876" cy="254876"/>
                  </a:xfrm>
                  <a:prstGeom prst="rect">
                    <a:avLst/>
                  </a:prstGeom>
                </p:spPr>
              </p:pic>
              <p:pic>
                <p:nvPicPr>
                  <p:cNvPr id="195" name="Graphic 194" descr="Saw blade">
                    <a:extLst>
                      <a:ext uri="{FF2B5EF4-FFF2-40B4-BE49-F238E27FC236}">
                        <a16:creationId xmlns:a16="http://schemas.microsoft.com/office/drawing/2014/main" id="{0D701790-BD81-D640-A03A-198BA725441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7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487370" y="2988061"/>
                    <a:ext cx="254876" cy="254876"/>
                  </a:xfrm>
                  <a:prstGeom prst="rect">
                    <a:avLst/>
                  </a:prstGeom>
                </p:spPr>
              </p:pic>
              <p:pic>
                <p:nvPicPr>
                  <p:cNvPr id="196" name="Graphic 195" descr="Saw blade">
                    <a:extLst>
                      <a:ext uri="{FF2B5EF4-FFF2-40B4-BE49-F238E27FC236}">
                        <a16:creationId xmlns:a16="http://schemas.microsoft.com/office/drawing/2014/main" id="{123F245A-1D2E-5D49-A2FD-E221275A30A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7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574652" y="3165405"/>
                    <a:ext cx="254876" cy="254876"/>
                  </a:xfrm>
                  <a:prstGeom prst="rect">
                    <a:avLst/>
                  </a:prstGeom>
                </p:spPr>
              </p:pic>
            </p:grpSp>
          </p:grpSp>
          <p:sp>
            <p:nvSpPr>
              <p:cNvPr id="191" name="TextBox 190">
                <a:extLst>
                  <a:ext uri="{FF2B5EF4-FFF2-40B4-BE49-F238E27FC236}">
                    <a16:creationId xmlns:a16="http://schemas.microsoft.com/office/drawing/2014/main" id="{9ADB653D-7177-344C-B01D-D1B9B9577A48}"/>
                  </a:ext>
                </a:extLst>
              </p:cNvPr>
              <p:cNvSpPr txBox="1"/>
              <p:nvPr/>
            </p:nvSpPr>
            <p:spPr>
              <a:xfrm>
                <a:off x="8593679" y="6110283"/>
                <a:ext cx="229030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sk-SK">
                    <a:solidFill>
                      <a:schemeClr val="accent1"/>
                    </a:solidFill>
                  </a:rPr>
                  <a:t>browser infrastructure</a:t>
                </a:r>
              </a:p>
            </p:txBody>
          </p:sp>
        </p:grp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A86296DF-4D13-A84C-B75F-B6617B16038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30774" y="1865193"/>
            <a:ext cx="995088" cy="62368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2887646-2111-3743-BDA1-0C66D8D3D5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84320" y="2024049"/>
            <a:ext cx="1593850" cy="317500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9918E21E-7FF7-F14E-B47C-163ED02C547D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b="32108"/>
          <a:stretch/>
        </p:blipFill>
        <p:spPr>
          <a:xfrm>
            <a:off x="5226436" y="3472543"/>
            <a:ext cx="1695917" cy="644780"/>
          </a:xfrm>
          <a:prstGeom prst="rect">
            <a:avLst/>
          </a:prstGeom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D6B72559-7772-0346-A6FE-0697D767C836}"/>
              </a:ext>
            </a:extLst>
          </p:cNvPr>
          <p:cNvSpPr/>
          <p:nvPr/>
        </p:nvSpPr>
        <p:spPr>
          <a:xfrm>
            <a:off x="5457593" y="5114824"/>
            <a:ext cx="1194726" cy="4248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/>
              <a:t>Events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F47D789C-61B7-EE42-8B35-8B6D1BCE531E}"/>
              </a:ext>
            </a:extLst>
          </p:cNvPr>
          <p:cNvCxnSpPr>
            <a:cxnSpLocks/>
          </p:cNvCxnSpPr>
          <p:nvPr/>
        </p:nvCxnSpPr>
        <p:spPr>
          <a:xfrm flipV="1">
            <a:off x="5988790" y="4540744"/>
            <a:ext cx="0" cy="548480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F5EEC732-F864-A041-AA8B-E07F3DE3F952}"/>
              </a:ext>
            </a:extLst>
          </p:cNvPr>
          <p:cNvCxnSpPr>
            <a:cxnSpLocks/>
          </p:cNvCxnSpPr>
          <p:nvPr/>
        </p:nvCxnSpPr>
        <p:spPr>
          <a:xfrm flipV="1">
            <a:off x="6151700" y="4540744"/>
            <a:ext cx="0" cy="548480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B884C32F-7111-7448-977A-4A782FD9C02C}"/>
              </a:ext>
            </a:extLst>
          </p:cNvPr>
          <p:cNvCxnSpPr>
            <a:cxnSpLocks/>
          </p:cNvCxnSpPr>
          <p:nvPr/>
        </p:nvCxnSpPr>
        <p:spPr>
          <a:xfrm flipV="1">
            <a:off x="6304747" y="4540744"/>
            <a:ext cx="0" cy="548480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AB34A1F3-5274-A843-9325-5B52E77A642E}"/>
              </a:ext>
            </a:extLst>
          </p:cNvPr>
          <p:cNvCxnSpPr>
            <a:cxnSpLocks/>
          </p:cNvCxnSpPr>
          <p:nvPr/>
        </p:nvCxnSpPr>
        <p:spPr>
          <a:xfrm flipV="1">
            <a:off x="6436127" y="4540744"/>
            <a:ext cx="0" cy="548480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443302C8-057C-F141-8D71-AD937205817E}"/>
              </a:ext>
            </a:extLst>
          </p:cNvPr>
          <p:cNvCxnSpPr>
            <a:cxnSpLocks/>
          </p:cNvCxnSpPr>
          <p:nvPr/>
        </p:nvCxnSpPr>
        <p:spPr>
          <a:xfrm>
            <a:off x="5689865" y="4540744"/>
            <a:ext cx="1" cy="5484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27109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2C6FEA-075A-B44E-88E7-0BF6AFB60C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k-SK"/>
              <a:t>Language, APIs, Concepts, Techs, Libs,..</a:t>
            </a:r>
            <a:br>
              <a:rPr lang="sk-SK"/>
            </a:br>
            <a:r>
              <a:rPr lang="sk-SK"/>
              <a:t> </a:t>
            </a:r>
            <a:endParaRPr lang="sk-SK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C3CF71B-7FF1-1A46-B0A3-FA26FF3D09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2108"/>
          <a:stretch/>
        </p:blipFill>
        <p:spPr>
          <a:xfrm>
            <a:off x="5684427" y="1361748"/>
            <a:ext cx="844526" cy="321085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7B4CBDB9-5A0E-A84B-910C-536C2B42E39E}"/>
              </a:ext>
            </a:extLst>
          </p:cNvPr>
          <p:cNvGrpSpPr/>
          <p:nvPr/>
        </p:nvGrpSpPr>
        <p:grpSpPr>
          <a:xfrm>
            <a:off x="2062012" y="1457947"/>
            <a:ext cx="1604486" cy="1931307"/>
            <a:chOff x="1401207" y="1475163"/>
            <a:chExt cx="1604486" cy="193130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2887646-2111-3743-BDA1-0C66D8D3D51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01207" y="1475163"/>
              <a:ext cx="1593850" cy="31750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70008A3-D836-8142-BFC5-9CD5C4235B6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1207" y="1850901"/>
              <a:ext cx="1604486" cy="1555569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01B3455-7350-3B4E-A5F4-FC300974C6A9}"/>
              </a:ext>
            </a:extLst>
          </p:cNvPr>
          <p:cNvGrpSpPr/>
          <p:nvPr/>
        </p:nvGrpSpPr>
        <p:grpSpPr>
          <a:xfrm>
            <a:off x="8433106" y="1233727"/>
            <a:ext cx="1711896" cy="2155527"/>
            <a:chOff x="8433106" y="1233727"/>
            <a:chExt cx="1711896" cy="215552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86296DF-4D13-A84C-B75F-B6617B16038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791510" y="1233727"/>
              <a:ext cx="995088" cy="623682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878DC4F-4E62-6A4E-8BF8-23B40081145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433106" y="1813503"/>
              <a:ext cx="1711896" cy="1575751"/>
            </a:xfrm>
            <a:prstGeom prst="rect">
              <a:avLst/>
            </a:prstGeom>
          </p:spPr>
        </p:pic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850F3067-D5A3-E340-AAE2-4319521357A6}"/>
              </a:ext>
            </a:extLst>
          </p:cNvPr>
          <p:cNvSpPr/>
          <p:nvPr/>
        </p:nvSpPr>
        <p:spPr>
          <a:xfrm>
            <a:off x="4173871" y="1792663"/>
            <a:ext cx="1217721" cy="326456"/>
          </a:xfrm>
          <a:prstGeom prst="rect">
            <a:avLst/>
          </a:prstGeom>
          <a:solidFill>
            <a:srgbClr val="F0DA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b="1">
                <a:solidFill>
                  <a:schemeClr val="tx1"/>
                </a:solidFill>
              </a:rPr>
              <a:t>Functions</a:t>
            </a: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6AA35BCA-5003-204C-8960-EA45F60AF3F9}"/>
              </a:ext>
            </a:extLst>
          </p:cNvPr>
          <p:cNvSpPr/>
          <p:nvPr/>
        </p:nvSpPr>
        <p:spPr>
          <a:xfrm>
            <a:off x="5462705" y="1792663"/>
            <a:ext cx="1311155" cy="326456"/>
          </a:xfrm>
          <a:prstGeom prst="rect">
            <a:avLst/>
          </a:prstGeom>
          <a:solidFill>
            <a:srgbClr val="F0DA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b="1">
                <a:solidFill>
                  <a:schemeClr val="tx1"/>
                </a:solidFill>
              </a:rPr>
              <a:t>Objects</a:t>
            </a: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7234E2BB-7E1A-004F-9C96-65CA6B501057}"/>
              </a:ext>
            </a:extLst>
          </p:cNvPr>
          <p:cNvSpPr/>
          <p:nvPr/>
        </p:nvSpPr>
        <p:spPr>
          <a:xfrm>
            <a:off x="6832532" y="1792663"/>
            <a:ext cx="1214908" cy="326456"/>
          </a:xfrm>
          <a:prstGeom prst="rect">
            <a:avLst/>
          </a:prstGeom>
          <a:solidFill>
            <a:srgbClr val="F0DA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b="1">
                <a:solidFill>
                  <a:schemeClr val="tx1"/>
                </a:solidFill>
              </a:rPr>
              <a:t>Classes</a:t>
            </a: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B8D873CC-A320-6E4B-8425-5795E2EF43D0}"/>
              </a:ext>
            </a:extLst>
          </p:cNvPr>
          <p:cNvSpPr/>
          <p:nvPr/>
        </p:nvSpPr>
        <p:spPr>
          <a:xfrm>
            <a:off x="4168370" y="2158544"/>
            <a:ext cx="1223221" cy="326456"/>
          </a:xfrm>
          <a:prstGeom prst="rect">
            <a:avLst/>
          </a:prstGeom>
          <a:solidFill>
            <a:srgbClr val="F0DA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b="1">
                <a:solidFill>
                  <a:schemeClr val="tx1"/>
                </a:solidFill>
              </a:rPr>
              <a:t>Promises</a:t>
            </a: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36821A64-8FCF-0345-9885-1C6B9814BB9F}"/>
              </a:ext>
            </a:extLst>
          </p:cNvPr>
          <p:cNvSpPr/>
          <p:nvPr/>
        </p:nvSpPr>
        <p:spPr>
          <a:xfrm>
            <a:off x="5462705" y="2158536"/>
            <a:ext cx="1311154" cy="326456"/>
          </a:xfrm>
          <a:prstGeom prst="rect">
            <a:avLst/>
          </a:prstGeom>
          <a:solidFill>
            <a:srgbClr val="F0DA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b="1">
                <a:solidFill>
                  <a:schemeClr val="tx1"/>
                </a:solidFill>
              </a:rPr>
              <a:t>Generators</a:t>
            </a: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58FB205C-0091-7249-A18A-EA1A03F10437}"/>
              </a:ext>
            </a:extLst>
          </p:cNvPr>
          <p:cNvSpPr/>
          <p:nvPr/>
        </p:nvSpPr>
        <p:spPr>
          <a:xfrm>
            <a:off x="6832532" y="2158536"/>
            <a:ext cx="1212477" cy="326456"/>
          </a:xfrm>
          <a:prstGeom prst="rect">
            <a:avLst/>
          </a:prstGeom>
          <a:solidFill>
            <a:srgbClr val="F0DA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b="1">
                <a:solidFill>
                  <a:schemeClr val="tx1"/>
                </a:solidFill>
              </a:rPr>
              <a:t>async</a:t>
            </a: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7BB45C85-E581-254E-833B-B005A46B4A52}"/>
              </a:ext>
            </a:extLst>
          </p:cNvPr>
          <p:cNvSpPr/>
          <p:nvPr/>
        </p:nvSpPr>
        <p:spPr>
          <a:xfrm>
            <a:off x="4177051" y="2560749"/>
            <a:ext cx="1427843" cy="326456"/>
          </a:xfrm>
          <a:prstGeom prst="rect">
            <a:avLst/>
          </a:prstGeom>
          <a:solidFill>
            <a:srgbClr val="F0DA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b="1">
                <a:solidFill>
                  <a:schemeClr val="tx1"/>
                </a:solidFill>
              </a:rPr>
              <a:t>Data Types</a:t>
            </a: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3A1411D4-5980-F04E-A302-C4BE6BB12005}"/>
              </a:ext>
            </a:extLst>
          </p:cNvPr>
          <p:cNvSpPr/>
          <p:nvPr/>
        </p:nvSpPr>
        <p:spPr>
          <a:xfrm>
            <a:off x="5639998" y="2557683"/>
            <a:ext cx="2407442" cy="326456"/>
          </a:xfrm>
          <a:prstGeom prst="rect">
            <a:avLst/>
          </a:prstGeom>
          <a:solidFill>
            <a:srgbClr val="F0DA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b="1">
                <a:solidFill>
                  <a:schemeClr val="tx1"/>
                </a:solidFill>
              </a:rPr>
              <a:t>Build In Objects</a:t>
            </a: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DCAF762A-B664-AD43-9C92-4A7FD7B97BAF}"/>
              </a:ext>
            </a:extLst>
          </p:cNvPr>
          <p:cNvSpPr/>
          <p:nvPr/>
        </p:nvSpPr>
        <p:spPr>
          <a:xfrm>
            <a:off x="4177052" y="2951363"/>
            <a:ext cx="1291876" cy="326456"/>
          </a:xfrm>
          <a:prstGeom prst="rect">
            <a:avLst/>
          </a:prstGeom>
          <a:solidFill>
            <a:srgbClr val="F0DA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b="1">
                <a:solidFill>
                  <a:schemeClr val="tx1"/>
                </a:solidFill>
              </a:rPr>
              <a:t>Statements</a:t>
            </a: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588B0D86-6A3E-A44D-9DA2-CACA1681DDCB}"/>
              </a:ext>
            </a:extLst>
          </p:cNvPr>
          <p:cNvSpPr/>
          <p:nvPr/>
        </p:nvSpPr>
        <p:spPr>
          <a:xfrm>
            <a:off x="5522472" y="2951363"/>
            <a:ext cx="1245167" cy="326456"/>
          </a:xfrm>
          <a:prstGeom prst="rect">
            <a:avLst/>
          </a:prstGeom>
          <a:solidFill>
            <a:srgbClr val="F0DA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b="1">
                <a:solidFill>
                  <a:schemeClr val="tx1"/>
                </a:solidFill>
              </a:rPr>
              <a:t>Operators</a:t>
            </a:r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ACEC5ACC-6364-0147-8EB3-9B50482D17E7}"/>
              </a:ext>
            </a:extLst>
          </p:cNvPr>
          <p:cNvSpPr/>
          <p:nvPr/>
        </p:nvSpPr>
        <p:spPr>
          <a:xfrm>
            <a:off x="6832532" y="2951478"/>
            <a:ext cx="1212477" cy="326456"/>
          </a:xfrm>
          <a:prstGeom prst="rect">
            <a:avLst/>
          </a:prstGeom>
          <a:solidFill>
            <a:srgbClr val="F0DA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b="1">
                <a:solidFill>
                  <a:schemeClr val="tx1"/>
                </a:solidFill>
              </a:rPr>
              <a:t>Grammar</a:t>
            </a:r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8D9E1B34-F0EB-CF48-ACB9-860A2AC2D18E}"/>
              </a:ext>
            </a:extLst>
          </p:cNvPr>
          <p:cNvSpPr/>
          <p:nvPr/>
        </p:nvSpPr>
        <p:spPr>
          <a:xfrm>
            <a:off x="4149511" y="3331658"/>
            <a:ext cx="3895498" cy="326456"/>
          </a:xfrm>
          <a:prstGeom prst="rect">
            <a:avLst/>
          </a:prstGeom>
          <a:solidFill>
            <a:srgbClr val="F0DA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b="1">
                <a:solidFill>
                  <a:schemeClr val="tx1"/>
                </a:solidFill>
              </a:rPr>
              <a:t>JSON, ...</a:t>
            </a: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5A867ABF-A173-384C-912D-C3D557192E01}"/>
              </a:ext>
            </a:extLst>
          </p:cNvPr>
          <p:cNvSpPr/>
          <p:nvPr/>
        </p:nvSpPr>
        <p:spPr>
          <a:xfrm>
            <a:off x="4168370" y="3844041"/>
            <a:ext cx="1982624" cy="326456"/>
          </a:xfrm>
          <a:prstGeom prst="rect">
            <a:avLst/>
          </a:prstGeom>
          <a:solidFill>
            <a:srgbClr val="699A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b="1">
                <a:solidFill>
                  <a:schemeClr val="tx1"/>
                </a:solidFill>
              </a:rPr>
              <a:t>events</a:t>
            </a:r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2A357E3C-3508-6247-AC79-EE0103DFFA11}"/>
              </a:ext>
            </a:extLst>
          </p:cNvPr>
          <p:cNvSpPr/>
          <p:nvPr/>
        </p:nvSpPr>
        <p:spPr>
          <a:xfrm>
            <a:off x="4165550" y="4219850"/>
            <a:ext cx="1985444" cy="326456"/>
          </a:xfrm>
          <a:prstGeom prst="rect">
            <a:avLst/>
          </a:prstGeom>
          <a:solidFill>
            <a:srgbClr val="699A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b="1">
                <a:solidFill>
                  <a:schemeClr val="tx1"/>
                </a:solidFill>
              </a:rPr>
              <a:t>streaming</a:t>
            </a:r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42A78618-CCF6-BD4A-B251-93DA69E7455B}"/>
              </a:ext>
            </a:extLst>
          </p:cNvPr>
          <p:cNvSpPr/>
          <p:nvPr/>
        </p:nvSpPr>
        <p:spPr>
          <a:xfrm>
            <a:off x="6169853" y="3844040"/>
            <a:ext cx="1875156" cy="326456"/>
          </a:xfrm>
          <a:prstGeom prst="rect">
            <a:avLst/>
          </a:prstGeom>
          <a:solidFill>
            <a:srgbClr val="699A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b="1">
                <a:solidFill>
                  <a:schemeClr val="tx1"/>
                </a:solidFill>
              </a:rPr>
              <a:t>async</a:t>
            </a:r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B276CD0F-8645-894E-A475-FD4C873CBBE9}"/>
              </a:ext>
            </a:extLst>
          </p:cNvPr>
          <p:cNvSpPr/>
          <p:nvPr/>
        </p:nvSpPr>
        <p:spPr>
          <a:xfrm>
            <a:off x="4149511" y="6309104"/>
            <a:ext cx="829744" cy="32645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b="1">
                <a:solidFill>
                  <a:schemeClr val="tx1"/>
                </a:solidFill>
              </a:rPr>
              <a:t>FP</a:t>
            </a:r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7A72E4B5-44D4-D448-A6C7-0F0ECE677EEC}"/>
              </a:ext>
            </a:extLst>
          </p:cNvPr>
          <p:cNvSpPr/>
          <p:nvPr/>
        </p:nvSpPr>
        <p:spPr>
          <a:xfrm>
            <a:off x="5038016" y="6309104"/>
            <a:ext cx="829744" cy="32645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b="1">
                <a:solidFill>
                  <a:schemeClr val="tx1"/>
                </a:solidFill>
              </a:rPr>
              <a:t>OOP</a:t>
            </a: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3D88BB30-DF52-8749-B3F0-209620228CBE}"/>
              </a:ext>
            </a:extLst>
          </p:cNvPr>
          <p:cNvSpPr/>
          <p:nvPr/>
        </p:nvSpPr>
        <p:spPr>
          <a:xfrm>
            <a:off x="5921856" y="6309104"/>
            <a:ext cx="829744" cy="32645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b="1">
                <a:solidFill>
                  <a:schemeClr val="tx1"/>
                </a:solidFill>
              </a:rPr>
              <a:t>RP</a:t>
            </a:r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FC1C5AC4-B7F6-824C-9458-6CCBDAD52D5B}"/>
              </a:ext>
            </a:extLst>
          </p:cNvPr>
          <p:cNvSpPr/>
          <p:nvPr/>
        </p:nvSpPr>
        <p:spPr>
          <a:xfrm>
            <a:off x="6854593" y="6309104"/>
            <a:ext cx="1144016" cy="32645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b="1">
                <a:solidFill>
                  <a:schemeClr val="tx1"/>
                </a:solidFill>
              </a:rPr>
              <a:t>...</a:t>
            </a:r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6E7447AB-ABE3-4E4C-8C31-C6AB8722B62E}"/>
              </a:ext>
            </a:extLst>
          </p:cNvPr>
          <p:cNvSpPr/>
          <p:nvPr/>
        </p:nvSpPr>
        <p:spPr>
          <a:xfrm>
            <a:off x="4165550" y="4696837"/>
            <a:ext cx="3840777" cy="32645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b="1">
                <a:solidFill>
                  <a:schemeClr val="tx1"/>
                </a:solidFill>
              </a:rPr>
              <a:t>HTTP, WebSockets, URL</a:t>
            </a: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72CCF54B-26A8-1442-A6C3-D62372213A5C}"/>
              </a:ext>
            </a:extLst>
          </p:cNvPr>
          <p:cNvSpPr/>
          <p:nvPr/>
        </p:nvSpPr>
        <p:spPr>
          <a:xfrm>
            <a:off x="4149129" y="5456309"/>
            <a:ext cx="3840777" cy="32645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b="1">
                <a:solidFill>
                  <a:schemeClr val="tx1"/>
                </a:solidFill>
              </a:rPr>
              <a:t>HTML, CSS</a:t>
            </a:r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BF5FAA0A-3611-5E4A-952A-C828078E5311}"/>
              </a:ext>
            </a:extLst>
          </p:cNvPr>
          <p:cNvSpPr/>
          <p:nvPr/>
        </p:nvSpPr>
        <p:spPr>
          <a:xfrm>
            <a:off x="4149130" y="5076573"/>
            <a:ext cx="3840777" cy="32645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b="1">
                <a:solidFill>
                  <a:schemeClr val="tx1"/>
                </a:solidFill>
              </a:rPr>
              <a:t>JSON, JSONSchema, JWE, JWS,...</a:t>
            </a:r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A78582E9-33C4-A843-9B71-1858946CE3CE}"/>
              </a:ext>
            </a:extLst>
          </p:cNvPr>
          <p:cNvSpPr/>
          <p:nvPr/>
        </p:nvSpPr>
        <p:spPr>
          <a:xfrm>
            <a:off x="4165550" y="5828025"/>
            <a:ext cx="3840777" cy="32645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b="1">
                <a:solidFill>
                  <a:schemeClr val="tx1"/>
                </a:solidFill>
              </a:rPr>
              <a:t>...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481FF38-74A1-D947-A84D-63BE63949074}"/>
              </a:ext>
            </a:extLst>
          </p:cNvPr>
          <p:cNvGrpSpPr/>
          <p:nvPr/>
        </p:nvGrpSpPr>
        <p:grpSpPr>
          <a:xfrm>
            <a:off x="8483906" y="3448227"/>
            <a:ext cx="1601710" cy="3187333"/>
            <a:chOff x="8483906" y="3448227"/>
            <a:chExt cx="1601710" cy="3187333"/>
          </a:xfrm>
        </p:grpSpPr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DB98B633-958E-1C46-80BA-0BEBF685C15E}"/>
                </a:ext>
              </a:extLst>
            </p:cNvPr>
            <p:cNvSpPr/>
            <p:nvPr/>
          </p:nvSpPr>
          <p:spPr>
            <a:xfrm>
              <a:off x="8483907" y="3923295"/>
              <a:ext cx="1593125" cy="375643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k-SK"/>
                <a:t>http,https, url</a:t>
              </a:r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E639FB64-5B39-FC4F-B86E-4A77E78A46B1}"/>
                </a:ext>
              </a:extLst>
            </p:cNvPr>
            <p:cNvSpPr/>
            <p:nvPr/>
          </p:nvSpPr>
          <p:spPr>
            <a:xfrm>
              <a:off x="8483906" y="4405212"/>
              <a:ext cx="1593125" cy="375643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k-SK"/>
                <a:t>stream</a:t>
              </a:r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AE512430-1409-8B45-B0A7-171DBBFD253A}"/>
                </a:ext>
              </a:extLst>
            </p:cNvPr>
            <p:cNvSpPr/>
            <p:nvPr/>
          </p:nvSpPr>
          <p:spPr>
            <a:xfrm>
              <a:off x="8486280" y="3448227"/>
              <a:ext cx="1593125" cy="375643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k-SK"/>
                <a:t>tcp, udp</a:t>
              </a:r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7C39E66A-3EB8-1749-8B18-03BE2F77C0B5}"/>
                </a:ext>
              </a:extLst>
            </p:cNvPr>
            <p:cNvSpPr/>
            <p:nvPr/>
          </p:nvSpPr>
          <p:spPr>
            <a:xfrm>
              <a:off x="8483906" y="4860065"/>
              <a:ext cx="1593125" cy="375643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k-SK"/>
                <a:t>fs, path</a:t>
              </a:r>
            </a:p>
          </p:txBody>
        </p: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6EFE8B02-4B1B-3A44-878C-77BCD4F78A67}"/>
                </a:ext>
              </a:extLst>
            </p:cNvPr>
            <p:cNvSpPr/>
            <p:nvPr/>
          </p:nvSpPr>
          <p:spPr>
            <a:xfrm>
              <a:off x="8483906" y="5329541"/>
              <a:ext cx="1593125" cy="375643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k-SK"/>
                <a:t>...</a:t>
              </a:r>
            </a:p>
          </p:txBody>
        </p:sp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05D8C4BD-640D-2745-894F-EA80CBD947FA}"/>
                </a:ext>
              </a:extLst>
            </p:cNvPr>
            <p:cNvSpPr/>
            <p:nvPr/>
          </p:nvSpPr>
          <p:spPr>
            <a:xfrm>
              <a:off x="8492491" y="5796813"/>
              <a:ext cx="1593125" cy="375643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k-SK"/>
                <a:t>...</a:t>
              </a:r>
            </a:p>
          </p:txBody>
        </p:sp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276FA4D8-D1A9-3145-9E39-CA138DDEC6ED}"/>
                </a:ext>
              </a:extLst>
            </p:cNvPr>
            <p:cNvSpPr/>
            <p:nvPr/>
          </p:nvSpPr>
          <p:spPr>
            <a:xfrm>
              <a:off x="8483906" y="6259917"/>
              <a:ext cx="1593125" cy="375643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k-SK"/>
                <a:t>...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605B26C2-6A68-7E46-BDD2-0812F4F12F74}"/>
              </a:ext>
            </a:extLst>
          </p:cNvPr>
          <p:cNvGrpSpPr/>
          <p:nvPr/>
        </p:nvGrpSpPr>
        <p:grpSpPr>
          <a:xfrm>
            <a:off x="2067690" y="3469186"/>
            <a:ext cx="1593125" cy="3194444"/>
            <a:chOff x="2067690" y="3469186"/>
            <a:chExt cx="1593125" cy="3194444"/>
          </a:xfrm>
        </p:grpSpPr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50FB45A4-C3BB-044C-8C62-FD3A922CF3E2}"/>
                </a:ext>
              </a:extLst>
            </p:cNvPr>
            <p:cNvSpPr/>
            <p:nvPr/>
          </p:nvSpPr>
          <p:spPr>
            <a:xfrm>
              <a:off x="2067690" y="3469186"/>
              <a:ext cx="1593125" cy="375643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k-SK"/>
                <a:t>DOM, CSS</a:t>
              </a:r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5D87DD06-E69B-CD44-B03D-F175A31D75D1}"/>
                </a:ext>
              </a:extLst>
            </p:cNvPr>
            <p:cNvSpPr/>
            <p:nvPr/>
          </p:nvSpPr>
          <p:spPr>
            <a:xfrm>
              <a:off x="2067690" y="3889090"/>
              <a:ext cx="1593125" cy="375643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k-SK"/>
                <a:t>XHR</a:t>
              </a:r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55282D6D-390F-F34F-B14C-B9FF135D9FAF}"/>
                </a:ext>
              </a:extLst>
            </p:cNvPr>
            <p:cNvSpPr/>
            <p:nvPr/>
          </p:nvSpPr>
          <p:spPr>
            <a:xfrm>
              <a:off x="2067690" y="4308994"/>
              <a:ext cx="1593125" cy="42483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k-SK"/>
                <a:t>BOM</a:t>
              </a:r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C2FF0A7B-5121-8947-8A96-C95AA87D6BFF}"/>
                </a:ext>
              </a:extLst>
            </p:cNvPr>
            <p:cNvSpPr/>
            <p:nvPr/>
          </p:nvSpPr>
          <p:spPr>
            <a:xfrm>
              <a:off x="2067690" y="4793147"/>
              <a:ext cx="1593125" cy="42483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k-SK"/>
                <a:t>...</a:t>
              </a:r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7AA030F0-C567-E540-8670-11AE044447D3}"/>
                </a:ext>
              </a:extLst>
            </p:cNvPr>
            <p:cNvSpPr/>
            <p:nvPr/>
          </p:nvSpPr>
          <p:spPr>
            <a:xfrm>
              <a:off x="2067690" y="5290482"/>
              <a:ext cx="1593125" cy="42483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k-SK"/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AF577D5F-D1C4-B44B-959B-A8CAC3E065E0}"/>
                </a:ext>
              </a:extLst>
            </p:cNvPr>
            <p:cNvSpPr/>
            <p:nvPr/>
          </p:nvSpPr>
          <p:spPr>
            <a:xfrm>
              <a:off x="2067690" y="5769954"/>
              <a:ext cx="1593125" cy="42483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k-SK"/>
                <a:t>WebSockets</a:t>
              </a:r>
            </a:p>
          </p:txBody>
        </p:sp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DCF70074-3627-664E-81B9-58BFF0C3EFD5}"/>
                </a:ext>
              </a:extLst>
            </p:cNvPr>
            <p:cNvSpPr/>
            <p:nvPr/>
          </p:nvSpPr>
          <p:spPr>
            <a:xfrm>
              <a:off x="2067690" y="6238800"/>
              <a:ext cx="1593125" cy="42483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k-SK"/>
                <a:t>...</a:t>
              </a:r>
            </a:p>
          </p:txBody>
        </p:sp>
      </p:grpSp>
      <p:sp>
        <p:nvSpPr>
          <p:cNvPr id="155" name="Rectangle 154">
            <a:extLst>
              <a:ext uri="{FF2B5EF4-FFF2-40B4-BE49-F238E27FC236}">
                <a16:creationId xmlns:a16="http://schemas.microsoft.com/office/drawing/2014/main" id="{D21A1BC9-2DC7-EC41-A989-09A5FE68C81E}"/>
              </a:ext>
            </a:extLst>
          </p:cNvPr>
          <p:cNvSpPr/>
          <p:nvPr/>
        </p:nvSpPr>
        <p:spPr>
          <a:xfrm>
            <a:off x="1158994" y="3704235"/>
            <a:ext cx="843717" cy="27961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sz="1600"/>
              <a:t>jQuery</a:t>
            </a:r>
          </a:p>
        </p:txBody>
      </p:sp>
      <p:sp>
        <p:nvSpPr>
          <p:cNvPr id="156" name="Rectangle 155">
            <a:extLst>
              <a:ext uri="{FF2B5EF4-FFF2-40B4-BE49-F238E27FC236}">
                <a16:creationId xmlns:a16="http://schemas.microsoft.com/office/drawing/2014/main" id="{FF295C5B-5D8D-214D-8464-7C6AB361FA02}"/>
              </a:ext>
            </a:extLst>
          </p:cNvPr>
          <p:cNvSpPr/>
          <p:nvPr/>
        </p:nvSpPr>
        <p:spPr>
          <a:xfrm>
            <a:off x="174483" y="3331657"/>
            <a:ext cx="946846" cy="24541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sz="1600"/>
              <a:t>angular</a:t>
            </a:r>
          </a:p>
        </p:txBody>
      </p:sp>
      <p:sp>
        <p:nvSpPr>
          <p:cNvPr id="157" name="Rectangle 156">
            <a:extLst>
              <a:ext uri="{FF2B5EF4-FFF2-40B4-BE49-F238E27FC236}">
                <a16:creationId xmlns:a16="http://schemas.microsoft.com/office/drawing/2014/main" id="{87892067-67CF-8C4D-8E8E-F29256E158B3}"/>
              </a:ext>
            </a:extLst>
          </p:cNvPr>
          <p:cNvSpPr/>
          <p:nvPr/>
        </p:nvSpPr>
        <p:spPr>
          <a:xfrm>
            <a:off x="174483" y="3643673"/>
            <a:ext cx="946846" cy="24541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sz="1600"/>
              <a:t>react</a:t>
            </a:r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10CA68E2-2AF7-024E-8108-F57875F079F0}"/>
              </a:ext>
            </a:extLst>
          </p:cNvPr>
          <p:cNvSpPr/>
          <p:nvPr/>
        </p:nvSpPr>
        <p:spPr>
          <a:xfrm>
            <a:off x="177448" y="3949389"/>
            <a:ext cx="946846" cy="24541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sz="1600"/>
              <a:t>dojo</a:t>
            </a:r>
          </a:p>
        </p:txBody>
      </p:sp>
      <p:sp>
        <p:nvSpPr>
          <p:cNvPr id="159" name="Rectangle 158">
            <a:extLst>
              <a:ext uri="{FF2B5EF4-FFF2-40B4-BE49-F238E27FC236}">
                <a16:creationId xmlns:a16="http://schemas.microsoft.com/office/drawing/2014/main" id="{EE6F2037-4B3D-EC4D-932D-B7494AA9544A}"/>
              </a:ext>
            </a:extLst>
          </p:cNvPr>
          <p:cNvSpPr/>
          <p:nvPr/>
        </p:nvSpPr>
        <p:spPr>
          <a:xfrm>
            <a:off x="10196649" y="3971310"/>
            <a:ext cx="843717" cy="27961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sz="1600"/>
              <a:t>request</a:t>
            </a:r>
          </a:p>
        </p:txBody>
      </p:sp>
      <p:sp>
        <p:nvSpPr>
          <p:cNvPr id="160" name="Rectangle 159">
            <a:extLst>
              <a:ext uri="{FF2B5EF4-FFF2-40B4-BE49-F238E27FC236}">
                <a16:creationId xmlns:a16="http://schemas.microsoft.com/office/drawing/2014/main" id="{C3E722B8-361E-3C4E-B721-0586E3790516}"/>
              </a:ext>
            </a:extLst>
          </p:cNvPr>
          <p:cNvSpPr/>
          <p:nvPr/>
        </p:nvSpPr>
        <p:spPr>
          <a:xfrm>
            <a:off x="11159983" y="3954104"/>
            <a:ext cx="946846" cy="24541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sz="1600"/>
              <a:t>express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52B9160-48E1-5D4A-BC7D-AA6405487A6D}"/>
              </a:ext>
            </a:extLst>
          </p:cNvPr>
          <p:cNvCxnSpPr>
            <a:cxnSpLocks/>
          </p:cNvCxnSpPr>
          <p:nvPr/>
        </p:nvCxnSpPr>
        <p:spPr>
          <a:xfrm flipV="1">
            <a:off x="3655132" y="1457948"/>
            <a:ext cx="1949762" cy="375737"/>
          </a:xfrm>
          <a:prstGeom prst="straightConnector1">
            <a:avLst/>
          </a:prstGeom>
          <a:ln w="88900">
            <a:solidFill>
              <a:srgbClr val="EFDA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Arrow Connector 160">
            <a:extLst>
              <a:ext uri="{FF2B5EF4-FFF2-40B4-BE49-F238E27FC236}">
                <a16:creationId xmlns:a16="http://schemas.microsoft.com/office/drawing/2014/main" id="{B12F05E6-3868-CD4F-80A5-075977537A6A}"/>
              </a:ext>
            </a:extLst>
          </p:cNvPr>
          <p:cNvCxnSpPr>
            <a:cxnSpLocks/>
          </p:cNvCxnSpPr>
          <p:nvPr/>
        </p:nvCxnSpPr>
        <p:spPr>
          <a:xfrm flipH="1" flipV="1">
            <a:off x="6679782" y="1457948"/>
            <a:ext cx="1812709" cy="355555"/>
          </a:xfrm>
          <a:prstGeom prst="straightConnector1">
            <a:avLst/>
          </a:prstGeom>
          <a:ln w="88900">
            <a:solidFill>
              <a:srgbClr val="EFDA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A6BC7ADB-B774-5D42-A241-8CCD49F5C78A}"/>
              </a:ext>
            </a:extLst>
          </p:cNvPr>
          <p:cNvCxnSpPr>
            <a:cxnSpLocks/>
          </p:cNvCxnSpPr>
          <p:nvPr/>
        </p:nvCxnSpPr>
        <p:spPr>
          <a:xfrm>
            <a:off x="3655132" y="3331657"/>
            <a:ext cx="494379" cy="512384"/>
          </a:xfrm>
          <a:prstGeom prst="straightConnector1">
            <a:avLst/>
          </a:prstGeom>
          <a:ln w="88900">
            <a:solidFill>
              <a:srgbClr val="7299C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Rectangle 162">
            <a:extLst>
              <a:ext uri="{FF2B5EF4-FFF2-40B4-BE49-F238E27FC236}">
                <a16:creationId xmlns:a16="http://schemas.microsoft.com/office/drawing/2014/main" id="{2C99037E-4329-2240-A548-285A1F40D27E}"/>
              </a:ext>
            </a:extLst>
          </p:cNvPr>
          <p:cNvSpPr/>
          <p:nvPr/>
        </p:nvSpPr>
        <p:spPr>
          <a:xfrm>
            <a:off x="6176199" y="4219850"/>
            <a:ext cx="1868810" cy="326456"/>
          </a:xfrm>
          <a:prstGeom prst="rect">
            <a:avLst/>
          </a:prstGeom>
          <a:solidFill>
            <a:srgbClr val="699A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b="1">
                <a:solidFill>
                  <a:schemeClr val="tx1"/>
                </a:solidFill>
              </a:rPr>
              <a:t>....</a:t>
            </a:r>
          </a:p>
        </p:txBody>
      </p:sp>
      <p:cxnSp>
        <p:nvCxnSpPr>
          <p:cNvPr id="164" name="Straight Arrow Connector 163">
            <a:extLst>
              <a:ext uri="{FF2B5EF4-FFF2-40B4-BE49-F238E27FC236}">
                <a16:creationId xmlns:a16="http://schemas.microsoft.com/office/drawing/2014/main" id="{E7342BAB-CF4C-4144-8F3F-8FEA705BBE5A}"/>
              </a:ext>
            </a:extLst>
          </p:cNvPr>
          <p:cNvCxnSpPr>
            <a:cxnSpLocks/>
          </p:cNvCxnSpPr>
          <p:nvPr/>
        </p:nvCxnSpPr>
        <p:spPr>
          <a:xfrm flipH="1">
            <a:off x="8063870" y="3331657"/>
            <a:ext cx="420036" cy="492213"/>
          </a:xfrm>
          <a:prstGeom prst="straightConnector1">
            <a:avLst/>
          </a:prstGeom>
          <a:ln w="88900">
            <a:solidFill>
              <a:srgbClr val="7299C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98CB7008-CA8C-3147-8BAD-3616D752D418}"/>
              </a:ext>
            </a:extLst>
          </p:cNvPr>
          <p:cNvCxnSpPr>
            <a:cxnSpLocks/>
          </p:cNvCxnSpPr>
          <p:nvPr/>
        </p:nvCxnSpPr>
        <p:spPr>
          <a:xfrm>
            <a:off x="3771900" y="4733824"/>
            <a:ext cx="354968" cy="0"/>
          </a:xfrm>
          <a:prstGeom prst="straightConnector1">
            <a:avLst/>
          </a:prstGeom>
          <a:ln w="88900">
            <a:solidFill>
              <a:srgbClr val="EBB38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4B55EFE8-0F72-0D49-80D2-3C85F76E34E2}"/>
              </a:ext>
            </a:extLst>
          </p:cNvPr>
          <p:cNvCxnSpPr>
            <a:cxnSpLocks/>
          </p:cNvCxnSpPr>
          <p:nvPr/>
        </p:nvCxnSpPr>
        <p:spPr>
          <a:xfrm flipH="1">
            <a:off x="8045009" y="4780855"/>
            <a:ext cx="388097" cy="0"/>
          </a:xfrm>
          <a:prstGeom prst="straightConnector1">
            <a:avLst/>
          </a:prstGeom>
          <a:ln w="88900">
            <a:solidFill>
              <a:srgbClr val="EBB38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Rectangle 167">
            <a:extLst>
              <a:ext uri="{FF2B5EF4-FFF2-40B4-BE49-F238E27FC236}">
                <a16:creationId xmlns:a16="http://schemas.microsoft.com/office/drawing/2014/main" id="{D27B66DF-0488-3349-B365-08F73C93226D}"/>
              </a:ext>
            </a:extLst>
          </p:cNvPr>
          <p:cNvSpPr/>
          <p:nvPr/>
        </p:nvSpPr>
        <p:spPr>
          <a:xfrm>
            <a:off x="11159983" y="4275992"/>
            <a:ext cx="946846" cy="24541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sz="1600"/>
              <a:t>meteor</a:t>
            </a:r>
          </a:p>
        </p:txBody>
      </p:sp>
      <p:sp>
        <p:nvSpPr>
          <p:cNvPr id="207" name="Rectangle 206">
            <a:extLst>
              <a:ext uri="{FF2B5EF4-FFF2-40B4-BE49-F238E27FC236}">
                <a16:creationId xmlns:a16="http://schemas.microsoft.com/office/drawing/2014/main" id="{32429A88-34F1-B847-A7C7-5F423E3F11F3}"/>
              </a:ext>
            </a:extLst>
          </p:cNvPr>
          <p:cNvSpPr/>
          <p:nvPr/>
        </p:nvSpPr>
        <p:spPr>
          <a:xfrm>
            <a:off x="10196648" y="6014675"/>
            <a:ext cx="843717" cy="27961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sz="1600"/>
              <a:t>ws</a:t>
            </a:r>
          </a:p>
        </p:txBody>
      </p:sp>
      <p:cxnSp>
        <p:nvCxnSpPr>
          <p:cNvPr id="208" name="Straight Arrow Connector 207">
            <a:extLst>
              <a:ext uri="{FF2B5EF4-FFF2-40B4-BE49-F238E27FC236}">
                <a16:creationId xmlns:a16="http://schemas.microsoft.com/office/drawing/2014/main" id="{72F95F65-A129-E947-9DC7-B17E69699EB3}"/>
              </a:ext>
            </a:extLst>
          </p:cNvPr>
          <p:cNvCxnSpPr>
            <a:cxnSpLocks/>
          </p:cNvCxnSpPr>
          <p:nvPr/>
        </p:nvCxnSpPr>
        <p:spPr>
          <a:xfrm>
            <a:off x="2971565" y="152400"/>
            <a:ext cx="0" cy="332911"/>
          </a:xfrm>
          <a:prstGeom prst="straightConnector1">
            <a:avLst/>
          </a:prstGeom>
          <a:ln w="88900">
            <a:solidFill>
              <a:srgbClr val="EFDA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Straight Arrow Connector 208">
            <a:extLst>
              <a:ext uri="{FF2B5EF4-FFF2-40B4-BE49-F238E27FC236}">
                <a16:creationId xmlns:a16="http://schemas.microsoft.com/office/drawing/2014/main" id="{6C4EAFF8-9FFC-7644-B500-44CF97B890BE}"/>
              </a:ext>
            </a:extLst>
          </p:cNvPr>
          <p:cNvCxnSpPr>
            <a:cxnSpLocks/>
          </p:cNvCxnSpPr>
          <p:nvPr/>
        </p:nvCxnSpPr>
        <p:spPr>
          <a:xfrm>
            <a:off x="4564383" y="152399"/>
            <a:ext cx="0" cy="332911"/>
          </a:xfrm>
          <a:prstGeom prst="straightConnector1">
            <a:avLst/>
          </a:prstGeom>
          <a:ln w="88900">
            <a:solidFill>
              <a:srgbClr val="94ABD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Arrow Connector 209">
            <a:extLst>
              <a:ext uri="{FF2B5EF4-FFF2-40B4-BE49-F238E27FC236}">
                <a16:creationId xmlns:a16="http://schemas.microsoft.com/office/drawing/2014/main" id="{06E09E01-48DE-6141-BDB0-613902CCA869}"/>
              </a:ext>
            </a:extLst>
          </p:cNvPr>
          <p:cNvCxnSpPr>
            <a:cxnSpLocks/>
          </p:cNvCxnSpPr>
          <p:nvPr/>
        </p:nvCxnSpPr>
        <p:spPr>
          <a:xfrm>
            <a:off x="6174936" y="152398"/>
            <a:ext cx="0" cy="332911"/>
          </a:xfrm>
          <a:prstGeom prst="straightConnector1">
            <a:avLst/>
          </a:prstGeom>
          <a:ln w="88900">
            <a:solidFill>
              <a:srgbClr val="7399C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Arrow Connector 210">
            <a:extLst>
              <a:ext uri="{FF2B5EF4-FFF2-40B4-BE49-F238E27FC236}">
                <a16:creationId xmlns:a16="http://schemas.microsoft.com/office/drawing/2014/main" id="{B9CD8C97-00A4-634A-ADED-F1F2A216C0A3}"/>
              </a:ext>
            </a:extLst>
          </p:cNvPr>
          <p:cNvCxnSpPr>
            <a:cxnSpLocks/>
          </p:cNvCxnSpPr>
          <p:nvPr/>
        </p:nvCxnSpPr>
        <p:spPr>
          <a:xfrm>
            <a:off x="8239057" y="152397"/>
            <a:ext cx="0" cy="332911"/>
          </a:xfrm>
          <a:prstGeom prst="straightConnector1">
            <a:avLst/>
          </a:prstGeom>
          <a:ln w="88900">
            <a:solidFill>
              <a:srgbClr val="EBB38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Arrow Connector 211">
            <a:extLst>
              <a:ext uri="{FF2B5EF4-FFF2-40B4-BE49-F238E27FC236}">
                <a16:creationId xmlns:a16="http://schemas.microsoft.com/office/drawing/2014/main" id="{020B40E6-9DCE-5E43-8A15-68301B829AE2}"/>
              </a:ext>
            </a:extLst>
          </p:cNvPr>
          <p:cNvCxnSpPr>
            <a:cxnSpLocks/>
          </p:cNvCxnSpPr>
          <p:nvPr/>
        </p:nvCxnSpPr>
        <p:spPr>
          <a:xfrm>
            <a:off x="9890057" y="152396"/>
            <a:ext cx="0" cy="332911"/>
          </a:xfrm>
          <a:prstGeom prst="straightConnector1">
            <a:avLst/>
          </a:prstGeom>
          <a:ln w="88900">
            <a:solidFill>
              <a:srgbClr val="C9C9C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4630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14" grpId="0" animBg="1"/>
      <p:bldP spid="115" grpId="0" animBg="1"/>
      <p:bldP spid="116" grpId="0" animBg="1"/>
      <p:bldP spid="117" grpId="0" animBg="1"/>
      <p:bldP spid="118" grpId="0" animBg="1"/>
      <p:bldP spid="119" grpId="0" animBg="1"/>
      <p:bldP spid="120" grpId="0" animBg="1"/>
      <p:bldP spid="121" grpId="0" animBg="1"/>
      <p:bldP spid="122" grpId="0" animBg="1"/>
      <p:bldP spid="124" grpId="0" animBg="1"/>
      <p:bldP spid="125" grpId="0" animBg="1"/>
      <p:bldP spid="127" grpId="0" animBg="1"/>
      <p:bldP spid="129" grpId="0" animBg="1"/>
      <p:bldP spid="133" grpId="0" animBg="1"/>
      <p:bldP spid="139" grpId="0" animBg="1"/>
      <p:bldP spid="142" grpId="0" animBg="1"/>
      <p:bldP spid="144" grpId="0" animBg="1"/>
      <p:bldP spid="145" grpId="0" animBg="1"/>
      <p:bldP spid="147" grpId="0" animBg="1"/>
      <p:bldP spid="148" grpId="0" animBg="1"/>
      <p:bldP spid="149" grpId="0" animBg="1"/>
      <p:bldP spid="150" grpId="0" animBg="1"/>
      <p:bldP spid="155" grpId="0" animBg="1"/>
      <p:bldP spid="156" grpId="0" animBg="1"/>
      <p:bldP spid="157" grpId="0" animBg="1"/>
      <p:bldP spid="158" grpId="0" animBg="1"/>
      <p:bldP spid="159" grpId="0" animBg="1"/>
      <p:bldP spid="160" grpId="0" animBg="1"/>
      <p:bldP spid="163" grpId="0" animBg="1"/>
      <p:bldP spid="168" grpId="0" animBg="1"/>
      <p:bldP spid="20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19116394-D583-9F4B-9723-AB8900E491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908" y="1903554"/>
            <a:ext cx="5361892" cy="4649540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21050C36-8CD0-134A-8FAF-6D7F91B97E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981" y="3710868"/>
            <a:ext cx="4561770" cy="1396687"/>
          </a:xfrm>
          <a:prstGeom prst="rect">
            <a:avLst/>
          </a:prstGeom>
        </p:spPr>
      </p:pic>
      <p:sp>
        <p:nvSpPr>
          <p:cNvPr id="18" name="Title 17">
            <a:extLst>
              <a:ext uri="{FF2B5EF4-FFF2-40B4-BE49-F238E27FC236}">
                <a16:creationId xmlns:a16="http://schemas.microsoft.com/office/drawing/2014/main" id="{3259D614-2E23-314F-BB6C-F48B2DA29F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err="1"/>
              <a:t>Events</a:t>
            </a:r>
            <a:r>
              <a:rPr lang="sk-SK" dirty="0"/>
              <a:t> – </a:t>
            </a:r>
            <a:r>
              <a:rPr lang="sk-SK" dirty="0" err="1"/>
              <a:t>Common</a:t>
            </a:r>
            <a:r>
              <a:rPr lang="sk-SK" dirty="0"/>
              <a:t> </a:t>
            </a:r>
            <a:r>
              <a:rPr lang="sk-SK" dirty="0" err="1"/>
              <a:t>Concepts</a:t>
            </a:r>
            <a:endParaRPr lang="sk-SK" dirty="0"/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E2DA1B12-35FC-B444-95CD-3AF037673BE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sk-SK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DD52BCE-5DBA-B44E-8661-8EBE26061D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26056" y="1279872"/>
            <a:ext cx="995088" cy="62368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FBB4704-58A2-7C4C-ADBC-ABEDD6B88F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3125" y="1408820"/>
            <a:ext cx="1593850" cy="317500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5EF8BD16-AA61-4C41-BD37-316EC8219D80}"/>
              </a:ext>
            </a:extLst>
          </p:cNvPr>
          <p:cNvGrpSpPr/>
          <p:nvPr/>
        </p:nvGrpSpPr>
        <p:grpSpPr>
          <a:xfrm>
            <a:off x="5747010" y="1271242"/>
            <a:ext cx="545579" cy="512019"/>
            <a:chOff x="5457594" y="4540744"/>
            <a:chExt cx="1194726" cy="998914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89C18D1-9D28-5F4E-BE53-FCD17133EA2B}"/>
                </a:ext>
              </a:extLst>
            </p:cNvPr>
            <p:cNvSpPr/>
            <p:nvPr/>
          </p:nvSpPr>
          <p:spPr>
            <a:xfrm>
              <a:off x="5457594" y="5114827"/>
              <a:ext cx="1194726" cy="42483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k-SK" sz="1000" dirty="0" err="1"/>
                <a:t>Events</a:t>
              </a:r>
              <a:endParaRPr lang="sk-SK" sz="1000" dirty="0"/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BCC2F5B7-4613-8349-84AB-492A4260EB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88790" y="4540744"/>
              <a:ext cx="0" cy="548480"/>
            </a:xfrm>
            <a:prstGeom prst="straightConnector1">
              <a:avLst/>
            </a:prstGeom>
            <a:ln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6DB77900-3951-D944-A9E7-B647CAB586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51700" y="4540744"/>
              <a:ext cx="0" cy="548480"/>
            </a:xfrm>
            <a:prstGeom prst="straightConnector1">
              <a:avLst/>
            </a:prstGeom>
            <a:ln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DE5E80D8-AE93-B646-BE09-A4D5C8A3B2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04747" y="4540744"/>
              <a:ext cx="0" cy="548480"/>
            </a:xfrm>
            <a:prstGeom prst="straightConnector1">
              <a:avLst/>
            </a:prstGeom>
            <a:ln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DEDC7637-714B-034A-96E7-B59228470E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36127" y="4540744"/>
              <a:ext cx="0" cy="548480"/>
            </a:xfrm>
            <a:prstGeom prst="straightConnector1">
              <a:avLst/>
            </a:prstGeom>
            <a:ln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10923A21-660B-C24A-9BC1-C05A62A371CE}"/>
                </a:ext>
              </a:extLst>
            </p:cNvPr>
            <p:cNvCxnSpPr>
              <a:cxnSpLocks/>
            </p:cNvCxnSpPr>
            <p:nvPr/>
          </p:nvCxnSpPr>
          <p:spPr>
            <a:xfrm>
              <a:off x="5689865" y="4540744"/>
              <a:ext cx="1" cy="54848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F1F4CF6-8E72-0F45-AA6F-ED2F6F7A225E}"/>
              </a:ext>
            </a:extLst>
          </p:cNvPr>
          <p:cNvCxnSpPr>
            <a:cxnSpLocks/>
          </p:cNvCxnSpPr>
          <p:nvPr/>
        </p:nvCxnSpPr>
        <p:spPr>
          <a:xfrm flipV="1">
            <a:off x="3073404" y="1572558"/>
            <a:ext cx="2419109" cy="13124"/>
          </a:xfrm>
          <a:prstGeom prst="straightConnector1">
            <a:avLst/>
          </a:prstGeom>
          <a:ln w="88900">
            <a:solidFill>
              <a:srgbClr val="7299C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ACED822-15FC-EA40-98AF-5E67F2D0C98F}"/>
              </a:ext>
            </a:extLst>
          </p:cNvPr>
          <p:cNvCxnSpPr>
            <a:cxnSpLocks/>
          </p:cNvCxnSpPr>
          <p:nvPr/>
        </p:nvCxnSpPr>
        <p:spPr>
          <a:xfrm flipH="1">
            <a:off x="6423949" y="1561008"/>
            <a:ext cx="2280213" cy="13124"/>
          </a:xfrm>
          <a:prstGeom prst="straightConnector1">
            <a:avLst/>
          </a:prstGeom>
          <a:ln w="88900">
            <a:solidFill>
              <a:srgbClr val="7299C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>
            <a:extLst>
              <a:ext uri="{FF2B5EF4-FFF2-40B4-BE49-F238E27FC236}">
                <a16:creationId xmlns:a16="http://schemas.microsoft.com/office/drawing/2014/main" id="{9DD3C63F-7B66-A143-B16B-6F782E5D83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2199" y="1903554"/>
            <a:ext cx="5757049" cy="4649540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C14D5AA7-8F4F-0C4E-98DC-7CB9EBE74B2A}"/>
              </a:ext>
            </a:extLst>
          </p:cNvPr>
          <p:cNvSpPr/>
          <p:nvPr/>
        </p:nvSpPr>
        <p:spPr>
          <a:xfrm>
            <a:off x="665636" y="2701026"/>
            <a:ext cx="216945" cy="559131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D2477F8-3041-5C4B-873D-909AF134EF12}"/>
              </a:ext>
            </a:extLst>
          </p:cNvPr>
          <p:cNvSpPr/>
          <p:nvPr/>
        </p:nvSpPr>
        <p:spPr>
          <a:xfrm>
            <a:off x="665636" y="3512748"/>
            <a:ext cx="216946" cy="206221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7347BA1-47D9-7049-A88E-F18681E1E164}"/>
              </a:ext>
            </a:extLst>
          </p:cNvPr>
          <p:cNvSpPr/>
          <p:nvPr/>
        </p:nvSpPr>
        <p:spPr>
          <a:xfrm>
            <a:off x="665636" y="5328162"/>
            <a:ext cx="216946" cy="206221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54CA42F-9006-E24D-9F53-F3D2E43EC961}"/>
              </a:ext>
            </a:extLst>
          </p:cNvPr>
          <p:cNvSpPr/>
          <p:nvPr/>
        </p:nvSpPr>
        <p:spPr>
          <a:xfrm>
            <a:off x="1281740" y="4328795"/>
            <a:ext cx="216946" cy="20622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5C8E8D3C-D17E-1844-AB9B-6CCF298A3145}"/>
              </a:ext>
            </a:extLst>
          </p:cNvPr>
          <p:cNvGrpSpPr/>
          <p:nvPr/>
        </p:nvGrpSpPr>
        <p:grpSpPr>
          <a:xfrm>
            <a:off x="1064794" y="3721728"/>
            <a:ext cx="216947" cy="2181292"/>
            <a:chOff x="1064794" y="3721728"/>
            <a:chExt cx="216947" cy="2181292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6C13A033-0AEC-B84F-85AF-14CE392FF395}"/>
                </a:ext>
              </a:extLst>
            </p:cNvPr>
            <p:cNvGrpSpPr/>
            <p:nvPr/>
          </p:nvGrpSpPr>
          <p:grpSpPr>
            <a:xfrm>
              <a:off x="1064794" y="3721728"/>
              <a:ext cx="216947" cy="1385828"/>
              <a:chOff x="1064794" y="3721728"/>
              <a:chExt cx="216947" cy="1385828"/>
            </a:xfrm>
          </p:grpSpPr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4A41EEBE-055F-E849-954B-1AA6D6E844C3}"/>
                  </a:ext>
                </a:extLst>
              </p:cNvPr>
              <p:cNvSpPr/>
              <p:nvPr/>
            </p:nvSpPr>
            <p:spPr>
              <a:xfrm>
                <a:off x="1064795" y="3721728"/>
                <a:ext cx="216945" cy="559131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k-SK"/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143BC4CB-B52F-C344-920C-5D4098B0CA52}"/>
                  </a:ext>
                </a:extLst>
              </p:cNvPr>
              <p:cNvSpPr/>
              <p:nvPr/>
            </p:nvSpPr>
            <p:spPr>
              <a:xfrm>
                <a:off x="1064795" y="4712250"/>
                <a:ext cx="216946" cy="206221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k-SK"/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B6AB42A3-09E8-844E-86B0-FBBCCBCDEE55}"/>
                  </a:ext>
                </a:extLst>
              </p:cNvPr>
              <p:cNvSpPr/>
              <p:nvPr/>
            </p:nvSpPr>
            <p:spPr>
              <a:xfrm>
                <a:off x="1064794" y="4901335"/>
                <a:ext cx="216946" cy="206221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k-SK"/>
              </a:p>
            </p:txBody>
          </p:sp>
        </p:grp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F23F29DF-4756-F04E-AFF4-92465B7D9037}"/>
                </a:ext>
              </a:extLst>
            </p:cNvPr>
            <p:cNvSpPr/>
            <p:nvPr/>
          </p:nvSpPr>
          <p:spPr>
            <a:xfrm>
              <a:off x="1064795" y="5534383"/>
              <a:ext cx="216945" cy="368637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k-SK"/>
            </a:p>
          </p:txBody>
        </p:sp>
      </p:grpSp>
      <p:sp>
        <p:nvSpPr>
          <p:cNvPr id="49" name="Rectangle 48">
            <a:extLst>
              <a:ext uri="{FF2B5EF4-FFF2-40B4-BE49-F238E27FC236}">
                <a16:creationId xmlns:a16="http://schemas.microsoft.com/office/drawing/2014/main" id="{F25EBA35-5044-4040-A036-1328A29BBFB7}"/>
              </a:ext>
            </a:extLst>
          </p:cNvPr>
          <p:cNvSpPr/>
          <p:nvPr/>
        </p:nvSpPr>
        <p:spPr>
          <a:xfrm>
            <a:off x="6207004" y="1918198"/>
            <a:ext cx="216945" cy="1453652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D53CF080-FE69-E94F-8ADE-A87B1632B9F3}"/>
              </a:ext>
            </a:extLst>
          </p:cNvPr>
          <p:cNvSpPr/>
          <p:nvPr/>
        </p:nvSpPr>
        <p:spPr>
          <a:xfrm>
            <a:off x="6200774" y="5460449"/>
            <a:ext cx="216946" cy="206221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04B9B1EA-F00F-1445-94C4-CC8A228A5241}"/>
              </a:ext>
            </a:extLst>
          </p:cNvPr>
          <p:cNvSpPr/>
          <p:nvPr/>
        </p:nvSpPr>
        <p:spPr>
          <a:xfrm>
            <a:off x="6675698" y="3610031"/>
            <a:ext cx="216945" cy="55913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F0B88AC-3898-7847-B94D-3C4F4F917D69}"/>
              </a:ext>
            </a:extLst>
          </p:cNvPr>
          <p:cNvSpPr/>
          <p:nvPr/>
        </p:nvSpPr>
        <p:spPr>
          <a:xfrm>
            <a:off x="6675698" y="4635087"/>
            <a:ext cx="216946" cy="20622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CB2469C1-A9B8-C049-84F9-532CA353CC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4139" y="5514575"/>
            <a:ext cx="4175052" cy="413326"/>
          </a:xfrm>
          <a:prstGeom prst="rect">
            <a:avLst/>
          </a:prstGeom>
        </p:spPr>
      </p:pic>
      <p:sp>
        <p:nvSpPr>
          <p:cNvPr id="53" name="Rectangle 52">
            <a:extLst>
              <a:ext uri="{FF2B5EF4-FFF2-40B4-BE49-F238E27FC236}">
                <a16:creationId xmlns:a16="http://schemas.microsoft.com/office/drawing/2014/main" id="{253B7D20-8800-5042-9CA2-A91913EEFC59}"/>
              </a:ext>
            </a:extLst>
          </p:cNvPr>
          <p:cNvSpPr/>
          <p:nvPr/>
        </p:nvSpPr>
        <p:spPr>
          <a:xfrm>
            <a:off x="6892643" y="4177748"/>
            <a:ext cx="216946" cy="20622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6C45E217-5C4A-3449-9DC5-FA3851C3D174}"/>
              </a:ext>
            </a:extLst>
          </p:cNvPr>
          <p:cNvSpPr/>
          <p:nvPr/>
        </p:nvSpPr>
        <p:spPr>
          <a:xfrm>
            <a:off x="6892643" y="4858490"/>
            <a:ext cx="216946" cy="20622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CAB5DBA6-0CAA-B24B-9662-88BC234AA58C}"/>
              </a:ext>
            </a:extLst>
          </p:cNvPr>
          <p:cNvSpPr/>
          <p:nvPr/>
        </p:nvSpPr>
        <p:spPr>
          <a:xfrm>
            <a:off x="675574" y="6559708"/>
            <a:ext cx="1484530" cy="271714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dirty="0" err="1"/>
              <a:t>Global</a:t>
            </a:r>
            <a:r>
              <a:rPr lang="sk-SK" dirty="0"/>
              <a:t> </a:t>
            </a:r>
            <a:r>
              <a:rPr lang="sk-SK" dirty="0" err="1"/>
              <a:t>code</a:t>
            </a:r>
            <a:endParaRPr lang="sk-SK" dirty="0"/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9C8597AE-4169-6F45-BC51-1886698D8BB6}"/>
              </a:ext>
            </a:extLst>
          </p:cNvPr>
          <p:cNvCxnSpPr>
            <a:cxnSpLocks/>
          </p:cNvCxnSpPr>
          <p:nvPr/>
        </p:nvCxnSpPr>
        <p:spPr>
          <a:xfrm>
            <a:off x="90188" y="3644160"/>
            <a:ext cx="567719" cy="1"/>
          </a:xfrm>
          <a:prstGeom prst="straightConnector1">
            <a:avLst/>
          </a:prstGeom>
          <a:ln w="88900">
            <a:solidFill>
              <a:srgbClr val="7299C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AE50FFA3-A056-1E4B-AA97-3DF87037A756}"/>
              </a:ext>
            </a:extLst>
          </p:cNvPr>
          <p:cNvCxnSpPr>
            <a:cxnSpLocks/>
          </p:cNvCxnSpPr>
          <p:nvPr/>
        </p:nvCxnSpPr>
        <p:spPr>
          <a:xfrm>
            <a:off x="82460" y="5434781"/>
            <a:ext cx="567719" cy="1"/>
          </a:xfrm>
          <a:prstGeom prst="straightConnector1">
            <a:avLst/>
          </a:prstGeom>
          <a:ln w="88900">
            <a:solidFill>
              <a:srgbClr val="7299C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D9310621-EED7-564C-8795-F303EA96F9E1}"/>
              </a:ext>
            </a:extLst>
          </p:cNvPr>
          <p:cNvCxnSpPr>
            <a:cxnSpLocks/>
          </p:cNvCxnSpPr>
          <p:nvPr/>
        </p:nvCxnSpPr>
        <p:spPr>
          <a:xfrm>
            <a:off x="388530" y="4001292"/>
            <a:ext cx="567719" cy="1"/>
          </a:xfrm>
          <a:prstGeom prst="straightConnector1">
            <a:avLst/>
          </a:prstGeom>
          <a:ln w="88900">
            <a:solidFill>
              <a:srgbClr val="7299C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53A782DD-739D-D04E-894B-604B6546DFAA}"/>
              </a:ext>
            </a:extLst>
          </p:cNvPr>
          <p:cNvCxnSpPr>
            <a:cxnSpLocks/>
          </p:cNvCxnSpPr>
          <p:nvPr/>
        </p:nvCxnSpPr>
        <p:spPr>
          <a:xfrm>
            <a:off x="410740" y="4822387"/>
            <a:ext cx="567719" cy="1"/>
          </a:xfrm>
          <a:prstGeom prst="straightConnector1">
            <a:avLst/>
          </a:prstGeom>
          <a:ln w="88900">
            <a:solidFill>
              <a:srgbClr val="7299C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9D384D57-6776-1F40-8EFD-C8F0BC6C3979}"/>
              </a:ext>
            </a:extLst>
          </p:cNvPr>
          <p:cNvSpPr/>
          <p:nvPr/>
        </p:nvSpPr>
        <p:spPr>
          <a:xfrm>
            <a:off x="2229593" y="6559708"/>
            <a:ext cx="1984598" cy="2651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sk-SK" dirty="0" err="1"/>
              <a:t>Event</a:t>
            </a:r>
            <a:r>
              <a:rPr lang="sk-SK" dirty="0"/>
              <a:t> </a:t>
            </a:r>
            <a:r>
              <a:rPr lang="sk-SK" dirty="0" err="1"/>
              <a:t>handler</a:t>
            </a:r>
            <a:r>
              <a:rPr lang="sk-SK" dirty="0"/>
              <a:t> </a:t>
            </a:r>
            <a:r>
              <a:rPr lang="sk-SK" dirty="0" err="1"/>
              <a:t>Code</a:t>
            </a:r>
            <a:endParaRPr lang="sk-SK" dirty="0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5D4B884E-6DDF-2E48-AB9C-E275472A0B00}"/>
              </a:ext>
            </a:extLst>
          </p:cNvPr>
          <p:cNvSpPr/>
          <p:nvPr/>
        </p:nvSpPr>
        <p:spPr>
          <a:xfrm>
            <a:off x="4282958" y="6566322"/>
            <a:ext cx="1984598" cy="2651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sk-SK" dirty="0" err="1"/>
              <a:t>Event</a:t>
            </a:r>
            <a:r>
              <a:rPr lang="sk-SK" dirty="0"/>
              <a:t> </a:t>
            </a:r>
            <a:r>
              <a:rPr lang="sk-SK" dirty="0" err="1"/>
              <a:t>handler</a:t>
            </a:r>
            <a:r>
              <a:rPr lang="sk-SK" dirty="0"/>
              <a:t> </a:t>
            </a:r>
            <a:r>
              <a:rPr lang="sk-SK" dirty="0" err="1"/>
              <a:t>Code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1819160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1" grpId="0" animBg="1"/>
      <p:bldP spid="43" grpId="0" animBg="1"/>
      <p:bldP spid="47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9" grpId="0" animBg="1"/>
      <p:bldP spid="72" grpId="0" animBg="1"/>
      <p:bldP spid="7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and is not JavaScript </a:t>
            </a:r>
            <a:r>
              <a:rPr lang="mr-IN"/>
              <a:t>–</a:t>
            </a:r>
            <a:r>
              <a:rPr lang="en-US"/>
              <a:t> matrix</a:t>
            </a:r>
            <a:endParaRPr lang="sk-SK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73077"/>
            <a:ext cx="10515600" cy="560524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JavaScript language, technologies, libraries, APIs, patterns</a:t>
            </a:r>
            <a:endParaRPr lang="sk-SK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838200" y="2304507"/>
            <a:ext cx="2897777" cy="42878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/>
              <a:t>Language:</a:t>
            </a:r>
          </a:p>
          <a:p>
            <a:r>
              <a:rPr lang="en-US"/>
              <a:t>…</a:t>
            </a:r>
          </a:p>
          <a:p>
            <a:r>
              <a:rPr lang="en-US"/>
              <a:t>…</a:t>
            </a:r>
          </a:p>
          <a:p>
            <a:endParaRPr lang="sk-SK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3198223" y="2304507"/>
            <a:ext cx="2897777" cy="42878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/>
              <a:t>Technologies:</a:t>
            </a:r>
          </a:p>
          <a:p>
            <a:r>
              <a:rPr lang="en-US"/>
              <a:t>…</a:t>
            </a:r>
          </a:p>
          <a:p>
            <a:r>
              <a:rPr lang="en-US"/>
              <a:t>…</a:t>
            </a:r>
          </a:p>
          <a:p>
            <a:endParaRPr lang="sk-SK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5971903" y="2304507"/>
            <a:ext cx="2897777" cy="42878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/>
              <a:t>Libraries:</a:t>
            </a:r>
          </a:p>
          <a:p>
            <a:r>
              <a:rPr lang="en-US"/>
              <a:t>…</a:t>
            </a:r>
          </a:p>
          <a:p>
            <a:r>
              <a:rPr lang="en-US"/>
              <a:t>…</a:t>
            </a:r>
            <a:endParaRPr lang="sk-SK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8207829" y="2304507"/>
            <a:ext cx="2897777" cy="42878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/>
              <a:t>Patterns:</a:t>
            </a:r>
          </a:p>
          <a:p>
            <a:r>
              <a:rPr lang="en-US"/>
              <a:t>…</a:t>
            </a:r>
          </a:p>
          <a:p>
            <a:r>
              <a:rPr lang="en-US"/>
              <a:t>…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/>
          </a:p>
          <a:p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4380782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(not) JavaScript</a:t>
            </a:r>
            <a:endParaRPr lang="sk-SK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865" y="2427337"/>
            <a:ext cx="7820025" cy="2962275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 rot="5400000">
            <a:off x="2622030" y="2866160"/>
            <a:ext cx="2042455" cy="322214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9" name="Right Arrow 8"/>
          <p:cNvSpPr/>
          <p:nvPr/>
        </p:nvSpPr>
        <p:spPr>
          <a:xfrm rot="16200000">
            <a:off x="1270026" y="4988872"/>
            <a:ext cx="1263038" cy="322214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10" name="Right Arrow 9"/>
          <p:cNvSpPr/>
          <p:nvPr/>
        </p:nvSpPr>
        <p:spPr>
          <a:xfrm rot="16200000">
            <a:off x="2380369" y="4988872"/>
            <a:ext cx="1263038" cy="322214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11" name="Right Arrow 10"/>
          <p:cNvSpPr/>
          <p:nvPr/>
        </p:nvSpPr>
        <p:spPr>
          <a:xfrm rot="16200000">
            <a:off x="4570575" y="4988871"/>
            <a:ext cx="1263038" cy="322214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12" name="Right Arrow 11"/>
          <p:cNvSpPr/>
          <p:nvPr/>
        </p:nvSpPr>
        <p:spPr>
          <a:xfrm rot="16200000">
            <a:off x="2038557" y="4614403"/>
            <a:ext cx="514104" cy="322214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13" name="Right Arrow 12"/>
          <p:cNvSpPr/>
          <p:nvPr/>
        </p:nvSpPr>
        <p:spPr>
          <a:xfrm rot="16200000">
            <a:off x="3917438" y="4614403"/>
            <a:ext cx="514103" cy="322214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14" name="Right Arrow 13"/>
          <p:cNvSpPr/>
          <p:nvPr/>
        </p:nvSpPr>
        <p:spPr>
          <a:xfrm rot="16200000">
            <a:off x="5567714" y="4614402"/>
            <a:ext cx="514105" cy="322214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16" name="TextBox 15"/>
          <p:cNvSpPr txBox="1"/>
          <p:nvPr/>
        </p:nvSpPr>
        <p:spPr>
          <a:xfrm>
            <a:off x="896696" y="5389612"/>
            <a:ext cx="980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Web API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301827" y="5398647"/>
            <a:ext cx="676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DOM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867004" y="5428672"/>
            <a:ext cx="30248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proprietary,</a:t>
            </a:r>
            <a:r>
              <a:rPr lang="sk-SK" i="1">
                <a:solidFill>
                  <a:srgbClr val="FF0000"/>
                </a:solidFill>
              </a:rPr>
              <a:t> </a:t>
            </a:r>
            <a:endParaRPr lang="en-US" i="1">
              <a:solidFill>
                <a:srgbClr val="FF0000"/>
              </a:solidFill>
            </a:endParaRPr>
          </a:p>
          <a:p>
            <a:r>
              <a:rPr lang="sk-SK" i="1">
                <a:solidFill>
                  <a:srgbClr val="FF0000"/>
                </a:solidFill>
              </a:rPr>
              <a:t>DOM Parsing and Serialization</a:t>
            </a:r>
            <a:endParaRPr lang="en-US">
              <a:solidFill>
                <a:srgbClr val="FF0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712313" y="1724048"/>
            <a:ext cx="38671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(D)HTML,</a:t>
            </a:r>
          </a:p>
          <a:p>
            <a:r>
              <a:rPr lang="en-US">
                <a:solidFill>
                  <a:srgbClr val="FF0000"/>
                </a:solidFill>
              </a:rPr>
              <a:t>HTML5 event handler content attribute</a:t>
            </a:r>
          </a:p>
        </p:txBody>
      </p:sp>
      <p:sp>
        <p:nvSpPr>
          <p:cNvPr id="20" name="Rectangle 19"/>
          <p:cNvSpPr/>
          <p:nvPr/>
        </p:nvSpPr>
        <p:spPr>
          <a:xfrm>
            <a:off x="9043583" y="6518377"/>
            <a:ext cx="30444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k-SK" sz="1000"/>
              <a:t>from: https://www.</a:t>
            </a:r>
            <a:r>
              <a:rPr lang="sk-SK" sz="1000">
                <a:solidFill>
                  <a:srgbClr val="FF0000"/>
                </a:solidFill>
              </a:rPr>
              <a:t>w3schools</a:t>
            </a:r>
            <a:r>
              <a:rPr lang="sk-SK" sz="1000"/>
              <a:t>.com/js/</a:t>
            </a:r>
            <a:r>
              <a:rPr lang="sk-SK" sz="1000">
                <a:solidFill>
                  <a:srgbClr val="FF0000"/>
                </a:solidFill>
              </a:rPr>
              <a:t>js_examples.</a:t>
            </a:r>
            <a:r>
              <a:rPr lang="sk-SK" sz="1000"/>
              <a:t>asp</a:t>
            </a:r>
          </a:p>
        </p:txBody>
      </p:sp>
    </p:spTree>
    <p:extLst>
      <p:ext uri="{BB962C8B-B14F-4D97-AF65-F5344CB8AC3E}">
        <p14:creationId xmlns:p14="http://schemas.microsoft.com/office/powerpoint/2010/main" val="18304458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46" y="3117918"/>
            <a:ext cx="9105900" cy="25717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(not) JavaScript</a:t>
            </a:r>
            <a:endParaRPr lang="sk-SK"/>
          </a:p>
        </p:txBody>
      </p:sp>
      <p:sp>
        <p:nvSpPr>
          <p:cNvPr id="8" name="Right Arrow 7"/>
          <p:cNvSpPr/>
          <p:nvPr/>
        </p:nvSpPr>
        <p:spPr>
          <a:xfrm rot="5400000">
            <a:off x="1836087" y="2607054"/>
            <a:ext cx="1459828" cy="322214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9" name="Right Arrow 8"/>
          <p:cNvSpPr/>
          <p:nvPr/>
        </p:nvSpPr>
        <p:spPr>
          <a:xfrm rot="16200000">
            <a:off x="822740" y="5302529"/>
            <a:ext cx="1322948" cy="322214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11" name="Right Arrow 10"/>
          <p:cNvSpPr/>
          <p:nvPr/>
        </p:nvSpPr>
        <p:spPr>
          <a:xfrm rot="5400000">
            <a:off x="4723825" y="3116320"/>
            <a:ext cx="1564825" cy="322214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13" name="Right Arrow 12"/>
          <p:cNvSpPr/>
          <p:nvPr/>
        </p:nvSpPr>
        <p:spPr>
          <a:xfrm rot="5400000">
            <a:off x="3134854" y="2956811"/>
            <a:ext cx="2021591" cy="322214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15" name="Rectangle 14"/>
          <p:cNvSpPr/>
          <p:nvPr/>
        </p:nvSpPr>
        <p:spPr>
          <a:xfrm>
            <a:off x="10014126" y="6512013"/>
            <a:ext cx="203132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k-SK" sz="1000"/>
              <a:t>from https://www.</a:t>
            </a:r>
            <a:r>
              <a:rPr lang="sk-SK" sz="1000">
                <a:solidFill>
                  <a:srgbClr val="FF0000"/>
                </a:solidFill>
              </a:rPr>
              <a:t>w3schools</a:t>
            </a:r>
            <a:r>
              <a:rPr lang="sk-SK" sz="1000"/>
              <a:t>.com/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88948" y="6063459"/>
            <a:ext cx="1815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node.js API (http)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159904" y="1728464"/>
            <a:ext cx="15536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Node modules</a:t>
            </a:r>
          </a:p>
          <a:p>
            <a:r>
              <a:rPr lang="en-US">
                <a:solidFill>
                  <a:srgbClr val="FF0000"/>
                </a:solidFill>
              </a:rPr>
              <a:t>Common.js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037463" y="1688995"/>
            <a:ext cx="2259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JS + “callback pattern”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503377" y="2085347"/>
            <a:ext cx="1229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node.js API</a:t>
            </a:r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0681F104-74EE-2847-AAF3-2B7A2213E288}"/>
              </a:ext>
            </a:extLst>
          </p:cNvPr>
          <p:cNvSpPr/>
          <p:nvPr/>
        </p:nvSpPr>
        <p:spPr>
          <a:xfrm rot="5400000">
            <a:off x="6179966" y="3452832"/>
            <a:ext cx="1340770" cy="322214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9444D48-42AB-6A44-84AA-80902274C5B0}"/>
              </a:ext>
            </a:extLst>
          </p:cNvPr>
          <p:cNvSpPr txBox="1"/>
          <p:nvPr/>
        </p:nvSpPr>
        <p:spPr>
          <a:xfrm>
            <a:off x="6396546" y="2581465"/>
            <a:ext cx="1203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http/mime</a:t>
            </a:r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84E68248-B590-6742-B6FD-6DCD3A0911E9}"/>
              </a:ext>
            </a:extLst>
          </p:cNvPr>
          <p:cNvSpPr/>
          <p:nvPr/>
        </p:nvSpPr>
        <p:spPr>
          <a:xfrm rot="5400000">
            <a:off x="4023319" y="2777499"/>
            <a:ext cx="887183" cy="322214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4900980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6197D16-FE75-4A0E-A0C9-28C0F04A43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557022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A8FCEC6-4B30-4FF2-8B32-504BEAEA3A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716" b="9820"/>
          <a:stretch>
            <a:fillRect/>
          </a:stretch>
        </p:blipFill>
        <p:spPr>
          <a:xfrm>
            <a:off x="0" y="3808676"/>
            <a:ext cx="12192000" cy="3049325"/>
          </a:xfrm>
          <a:custGeom>
            <a:avLst/>
            <a:gdLst>
              <a:gd name="connsiteX0" fmla="*/ 0 w 12192000"/>
              <a:gd name="connsiteY0" fmla="*/ 0 h 3049325"/>
              <a:gd name="connsiteX1" fmla="*/ 12192000 w 12192000"/>
              <a:gd name="connsiteY1" fmla="*/ 0 h 3049325"/>
              <a:gd name="connsiteX2" fmla="*/ 12192000 w 12192000"/>
              <a:gd name="connsiteY2" fmla="*/ 3049325 h 3049325"/>
              <a:gd name="connsiteX3" fmla="*/ 0 w 12192000"/>
              <a:gd name="connsiteY3" fmla="*/ 3049325 h 3049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049325">
                <a:moveTo>
                  <a:pt x="0" y="0"/>
                </a:moveTo>
                <a:lnTo>
                  <a:pt x="12192000" y="0"/>
                </a:lnTo>
                <a:lnTo>
                  <a:pt x="12192000" y="3049325"/>
                </a:lnTo>
                <a:lnTo>
                  <a:pt x="0" y="3049325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1D3CF56-1F2A-424B-A54C-D7F340497D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484" y="1191796"/>
            <a:ext cx="10021446" cy="2976344"/>
          </a:xfrm>
        </p:spPr>
        <p:txBody>
          <a:bodyPr anchor="ctr">
            <a:normAutofit/>
          </a:bodyPr>
          <a:lstStyle/>
          <a:p>
            <a:pPr algn="l"/>
            <a:r>
              <a:rPr lang="sk-SK" sz="6600">
                <a:solidFill>
                  <a:srgbClr val="FFFFFF"/>
                </a:solidFill>
              </a:rPr>
              <a:t>Server Side JavaScript Engines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B3F3CB-FB40-0443-ADED-83E5EAC436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4788" y="5318990"/>
            <a:ext cx="9416898" cy="723670"/>
          </a:xfrm>
        </p:spPr>
        <p:txBody>
          <a:bodyPr anchor="t">
            <a:normAutofit/>
          </a:bodyPr>
          <a:lstStyle/>
          <a:p>
            <a:pPr algn="l"/>
            <a:r>
              <a:rPr lang="sk-SK" sz="1800">
                <a:solidFill>
                  <a:srgbClr val="000000"/>
                </a:solidFill>
              </a:rPr>
              <a:t>Server Side Engines – selected engines I have met</a:t>
            </a:r>
          </a:p>
        </p:txBody>
      </p:sp>
    </p:spTree>
    <p:extLst>
      <p:ext uri="{BB962C8B-B14F-4D97-AF65-F5344CB8AC3E}">
        <p14:creationId xmlns:p14="http://schemas.microsoft.com/office/powerpoint/2010/main" val="22125070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A8A4C1-20CE-AD41-8AE5-BF9944D05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err="1"/>
              <a:t>Standalone</a:t>
            </a:r>
            <a:r>
              <a:rPr lang="sk-SK"/>
              <a:t> JavaScript </a:t>
            </a:r>
            <a:r>
              <a:rPr lang="sk-SK" err="1"/>
              <a:t>Shells</a:t>
            </a:r>
            <a:endParaRPr lang="sk-S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5214EC-1F89-EB43-A5F8-3B909153CB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pPr marL="0" indent="0">
              <a:buNone/>
            </a:pPr>
            <a:endParaRPr lang="sk-SK" dirty="0"/>
          </a:p>
          <a:p>
            <a:r>
              <a:rPr lang="sk-SK" dirty="0">
                <a:hlinkClick r:id="rId2"/>
              </a:rPr>
              <a:t>Node.js</a:t>
            </a:r>
            <a:r>
              <a:rPr lang="sk-SK" dirty="0"/>
              <a:t> - 2018, </a:t>
            </a:r>
          </a:p>
          <a:p>
            <a:r>
              <a:rPr lang="sk-SK" dirty="0">
                <a:hlinkClick r:id="rId3"/>
              </a:rPr>
              <a:t>Rhino</a:t>
            </a:r>
            <a:r>
              <a:rPr lang="sk-SK" dirty="0"/>
              <a:t>, </a:t>
            </a:r>
            <a:r>
              <a:rPr lang="sk-SK" dirty="0">
                <a:hlinkClick r:id="rId4"/>
              </a:rPr>
              <a:t>Nashorn</a:t>
            </a:r>
            <a:r>
              <a:rPr lang="sk-SK" dirty="0"/>
              <a:t> – 2018, JavaScript </a:t>
            </a:r>
            <a:r>
              <a:rPr lang="sk-SK" dirty="0" err="1"/>
              <a:t>for</a:t>
            </a:r>
            <a:r>
              <a:rPr lang="sk-SK" dirty="0"/>
              <a:t> JVM, part of JDK, Java-&gt;JavaScript, JavaScript -&gt; Java</a:t>
            </a:r>
          </a:p>
          <a:p>
            <a:r>
              <a:rPr lang="sk-SK" dirty="0">
                <a:hlinkClick r:id="rId5"/>
              </a:rPr>
              <a:t>GraalJS</a:t>
            </a:r>
            <a:r>
              <a:rPr lang="sk-SK" dirty="0"/>
              <a:t> – 2018, A </a:t>
            </a:r>
            <a:r>
              <a:rPr lang="sk-SK" dirty="0" err="1"/>
              <a:t>high</a:t>
            </a:r>
            <a:r>
              <a:rPr lang="sk-SK" dirty="0"/>
              <a:t> </a:t>
            </a:r>
            <a:r>
              <a:rPr lang="sk-SK" dirty="0" err="1"/>
              <a:t>performance</a:t>
            </a:r>
            <a:r>
              <a:rPr lang="sk-SK" dirty="0"/>
              <a:t> </a:t>
            </a:r>
            <a:r>
              <a:rPr lang="sk-SK" dirty="0" err="1"/>
              <a:t>implementation</a:t>
            </a:r>
            <a:r>
              <a:rPr lang="sk-SK" dirty="0"/>
              <a:t> of </a:t>
            </a:r>
            <a:r>
              <a:rPr lang="sk-SK" dirty="0" err="1"/>
              <a:t>the</a:t>
            </a:r>
            <a:r>
              <a:rPr lang="sk-SK" dirty="0"/>
              <a:t> JavaScript </a:t>
            </a:r>
            <a:r>
              <a:rPr lang="sk-SK" dirty="0" err="1"/>
              <a:t>programming</a:t>
            </a:r>
            <a:r>
              <a:rPr lang="sk-SK" dirty="0"/>
              <a:t> </a:t>
            </a:r>
            <a:r>
              <a:rPr lang="sk-SK" dirty="0" err="1"/>
              <a:t>language</a:t>
            </a:r>
            <a:r>
              <a:rPr lang="sk-SK" dirty="0"/>
              <a:t>. </a:t>
            </a:r>
            <a:r>
              <a:rPr lang="sk-SK" dirty="0" err="1"/>
              <a:t>Built</a:t>
            </a:r>
            <a:r>
              <a:rPr lang="sk-SK" dirty="0"/>
              <a:t> on </a:t>
            </a:r>
            <a:r>
              <a:rPr lang="sk-SK" dirty="0" err="1"/>
              <a:t>the</a:t>
            </a:r>
            <a:r>
              <a:rPr lang="sk-SK" dirty="0"/>
              <a:t> </a:t>
            </a:r>
            <a:r>
              <a:rPr lang="sk-SK" dirty="0" err="1"/>
              <a:t>GraalVM</a:t>
            </a:r>
            <a:r>
              <a:rPr lang="sk-SK" dirty="0"/>
              <a:t> by Oracle </a:t>
            </a:r>
            <a:r>
              <a:rPr lang="sk-SK" dirty="0" err="1"/>
              <a:t>Labs</a:t>
            </a:r>
            <a:r>
              <a:rPr lang="sk-SK" dirty="0"/>
              <a:t>.</a:t>
            </a:r>
          </a:p>
          <a:p>
            <a:r>
              <a:rPr lang="sk-SK" dirty="0">
                <a:hlinkClick r:id="rId6"/>
              </a:rPr>
              <a:t>mongo (shell)</a:t>
            </a:r>
            <a:r>
              <a:rPr lang="sk-SK" dirty="0"/>
              <a:t> – 2018, </a:t>
            </a:r>
            <a:r>
              <a:rPr lang="sk-SK" dirty="0" err="1"/>
              <a:t>interactive</a:t>
            </a:r>
            <a:r>
              <a:rPr lang="sk-SK" dirty="0"/>
              <a:t> JavaScript interface to </a:t>
            </a:r>
            <a:r>
              <a:rPr lang="sk-SK" dirty="0" err="1"/>
              <a:t>MongoDB</a:t>
            </a:r>
            <a:endParaRPr lang="sk-SK" dirty="0"/>
          </a:p>
          <a:p>
            <a:pPr marL="0" indent="0">
              <a:buNone/>
            </a:pPr>
            <a:endParaRPr lang="sk-SK" dirty="0"/>
          </a:p>
          <a:p>
            <a:r>
              <a:rPr lang="sk-SK" dirty="0">
                <a:hlinkClick r:id="rId7"/>
              </a:rPr>
              <a:t>xs6</a:t>
            </a:r>
            <a:r>
              <a:rPr lang="sk-SK" dirty="0"/>
              <a:t> – 2018, XS6 </a:t>
            </a:r>
            <a:r>
              <a:rPr lang="sk-SK" dirty="0" err="1"/>
              <a:t>library</a:t>
            </a:r>
            <a:r>
              <a:rPr lang="sk-SK" dirty="0"/>
              <a:t> </a:t>
            </a:r>
            <a:r>
              <a:rPr lang="sk-SK" dirty="0" err="1"/>
              <a:t>implements</a:t>
            </a:r>
            <a:r>
              <a:rPr lang="sk-SK" dirty="0"/>
              <a:t> a JavaScript </a:t>
            </a:r>
            <a:r>
              <a:rPr lang="sk-SK" dirty="0" err="1"/>
              <a:t>virtual</a:t>
            </a:r>
            <a:r>
              <a:rPr lang="sk-SK" dirty="0"/>
              <a:t> </a:t>
            </a:r>
            <a:r>
              <a:rPr lang="sk-SK" dirty="0" err="1"/>
              <a:t>machine</a:t>
            </a:r>
            <a:r>
              <a:rPr lang="sk-SK" dirty="0"/>
              <a:t> </a:t>
            </a:r>
            <a:r>
              <a:rPr lang="sk-SK" dirty="0" err="1"/>
              <a:t>optimized</a:t>
            </a:r>
            <a:r>
              <a:rPr lang="sk-SK" dirty="0"/>
              <a:t> </a:t>
            </a:r>
            <a:r>
              <a:rPr lang="sk-SK" dirty="0" err="1"/>
              <a:t>for</a:t>
            </a:r>
            <a:r>
              <a:rPr lang="sk-SK" dirty="0"/>
              <a:t> </a:t>
            </a:r>
            <a:r>
              <a:rPr lang="sk-SK" dirty="0" err="1"/>
              <a:t>devices</a:t>
            </a:r>
            <a:r>
              <a:rPr lang="sk-SK" dirty="0"/>
              <a:t> </a:t>
            </a:r>
            <a:r>
              <a:rPr lang="sk-SK" dirty="0" err="1"/>
              <a:t>with</a:t>
            </a:r>
            <a:r>
              <a:rPr lang="sk-SK" dirty="0"/>
              <a:t> </a:t>
            </a:r>
            <a:r>
              <a:rPr lang="sk-SK" dirty="0" err="1"/>
              <a:t>limited</a:t>
            </a:r>
            <a:r>
              <a:rPr lang="sk-SK" dirty="0"/>
              <a:t> </a:t>
            </a:r>
            <a:r>
              <a:rPr lang="sk-SK" dirty="0" err="1"/>
              <a:t>resources</a:t>
            </a:r>
            <a:r>
              <a:rPr lang="sk-SK" dirty="0"/>
              <a:t>. </a:t>
            </a:r>
            <a:r>
              <a:rPr lang="sk-SK" dirty="0" err="1"/>
              <a:t>This</a:t>
            </a:r>
            <a:r>
              <a:rPr lang="sk-SK" dirty="0"/>
              <a:t> </a:t>
            </a:r>
            <a:r>
              <a:rPr lang="sk-SK" dirty="0" err="1"/>
              <a:t>virtual</a:t>
            </a:r>
            <a:r>
              <a:rPr lang="sk-SK" dirty="0"/>
              <a:t> </a:t>
            </a:r>
            <a:r>
              <a:rPr lang="sk-SK" dirty="0" err="1"/>
              <a:t>machine</a:t>
            </a:r>
            <a:r>
              <a:rPr lang="sk-SK" dirty="0"/>
              <a:t> </a:t>
            </a:r>
            <a:r>
              <a:rPr lang="sk-SK" dirty="0" err="1"/>
              <a:t>conforms</a:t>
            </a:r>
            <a:r>
              <a:rPr lang="sk-SK" dirty="0"/>
              <a:t> to </a:t>
            </a:r>
            <a:r>
              <a:rPr lang="sk-SK" dirty="0" err="1"/>
              <a:t>the</a:t>
            </a:r>
            <a:r>
              <a:rPr lang="sk-SK" dirty="0"/>
              <a:t> 6th </a:t>
            </a:r>
            <a:r>
              <a:rPr lang="sk-SK" dirty="0" err="1"/>
              <a:t>edition</a:t>
            </a:r>
            <a:r>
              <a:rPr lang="sk-SK" dirty="0"/>
              <a:t> of </a:t>
            </a:r>
            <a:r>
              <a:rPr lang="sk-SK" dirty="0" err="1"/>
              <a:t>the</a:t>
            </a:r>
            <a:r>
              <a:rPr lang="sk-SK" dirty="0"/>
              <a:t> </a:t>
            </a:r>
            <a:r>
              <a:rPr lang="sk-SK" dirty="0" err="1"/>
              <a:t>ECMAScript</a:t>
            </a:r>
            <a:r>
              <a:rPr lang="sk-SK" dirty="0"/>
              <a:t> </a:t>
            </a:r>
            <a:r>
              <a:rPr lang="sk-SK" dirty="0" err="1"/>
              <a:t>specification</a:t>
            </a:r>
            <a:r>
              <a:rPr lang="sk-SK" dirty="0"/>
              <a:t> (</a:t>
            </a:r>
            <a:r>
              <a:rPr lang="sk-SK" dirty="0" err="1"/>
              <a:t>ECMAScript</a:t>
            </a:r>
            <a:r>
              <a:rPr lang="sk-SK" dirty="0"/>
              <a:t> 2015).</a:t>
            </a:r>
          </a:p>
          <a:p>
            <a:r>
              <a:rPr lang="sk-SK" dirty="0">
                <a:hlinkClick r:id="rId8"/>
              </a:rPr>
              <a:t>Duktape</a:t>
            </a:r>
            <a:r>
              <a:rPr lang="sk-SK" dirty="0"/>
              <a:t> - 2018, </a:t>
            </a:r>
            <a:r>
              <a:rPr lang="sk-SK" dirty="0" err="1"/>
              <a:t>an</a:t>
            </a:r>
            <a:r>
              <a:rPr lang="sk-SK" dirty="0"/>
              <a:t> </a:t>
            </a:r>
            <a:r>
              <a:rPr lang="sk-SK" dirty="0" err="1"/>
              <a:t>embeddable</a:t>
            </a:r>
            <a:r>
              <a:rPr lang="sk-SK" dirty="0"/>
              <a:t> </a:t>
            </a:r>
            <a:r>
              <a:rPr lang="sk-SK" dirty="0" err="1"/>
              <a:t>Javascript</a:t>
            </a:r>
            <a:r>
              <a:rPr lang="sk-SK" dirty="0"/>
              <a:t> </a:t>
            </a:r>
            <a:r>
              <a:rPr lang="sk-SK" dirty="0" err="1"/>
              <a:t>engine</a:t>
            </a:r>
            <a:r>
              <a:rPr lang="sk-SK" dirty="0"/>
              <a:t>, </a:t>
            </a:r>
            <a:r>
              <a:rPr lang="sk-SK" dirty="0" err="1"/>
              <a:t>with</a:t>
            </a:r>
            <a:r>
              <a:rPr lang="sk-SK" dirty="0"/>
              <a:t> a </a:t>
            </a:r>
            <a:r>
              <a:rPr lang="sk-SK" dirty="0" err="1"/>
              <a:t>focus</a:t>
            </a:r>
            <a:r>
              <a:rPr lang="sk-SK" dirty="0"/>
              <a:t> on portability and </a:t>
            </a:r>
            <a:r>
              <a:rPr lang="sk-SK" dirty="0" err="1"/>
              <a:t>compact</a:t>
            </a:r>
            <a:r>
              <a:rPr lang="sk-SK" dirty="0"/>
              <a:t> </a:t>
            </a:r>
            <a:r>
              <a:rPr lang="sk-SK" dirty="0" err="1"/>
              <a:t>footprint</a:t>
            </a:r>
            <a:r>
              <a:rPr lang="sk-SK" dirty="0"/>
              <a:t>.</a:t>
            </a:r>
          </a:p>
          <a:p>
            <a:pPr marL="0" indent="0">
              <a:buNone/>
            </a:pPr>
            <a:endParaRPr lang="sk-SK" dirty="0"/>
          </a:p>
          <a:p>
            <a:r>
              <a:rPr lang="sk-SK" dirty="0"/>
              <a:t>V8CGI – </a:t>
            </a:r>
            <a:r>
              <a:rPr lang="sk-SK" dirty="0" err="1"/>
              <a:t>now</a:t>
            </a:r>
            <a:r>
              <a:rPr lang="sk-SK" dirty="0"/>
              <a:t> </a:t>
            </a:r>
            <a:r>
              <a:rPr lang="sk-SK" dirty="0">
                <a:hlinkClick r:id="rId9"/>
              </a:rPr>
              <a:t>TeaJs</a:t>
            </a:r>
            <a:r>
              <a:rPr lang="sk-SK" dirty="0"/>
              <a:t> – 2012, A </a:t>
            </a:r>
            <a:r>
              <a:rPr lang="sk-SK" dirty="0" err="1"/>
              <a:t>useful</a:t>
            </a:r>
            <a:r>
              <a:rPr lang="sk-SK" dirty="0"/>
              <a:t> set of C++ and JS </a:t>
            </a:r>
            <a:r>
              <a:rPr lang="sk-SK" dirty="0" err="1"/>
              <a:t>libraries</a:t>
            </a:r>
            <a:r>
              <a:rPr lang="sk-SK" dirty="0"/>
              <a:t>, </a:t>
            </a:r>
            <a:r>
              <a:rPr lang="sk-SK" dirty="0" err="1"/>
              <a:t>allowing</a:t>
            </a:r>
            <a:r>
              <a:rPr lang="sk-SK" dirty="0"/>
              <a:t> </a:t>
            </a:r>
            <a:r>
              <a:rPr lang="sk-SK" dirty="0" err="1"/>
              <a:t>the</a:t>
            </a:r>
            <a:r>
              <a:rPr lang="sk-SK" dirty="0"/>
              <a:t> </a:t>
            </a:r>
            <a:r>
              <a:rPr lang="sk-SK" dirty="0" err="1"/>
              <a:t>use</a:t>
            </a:r>
            <a:r>
              <a:rPr lang="sk-SK" dirty="0"/>
              <a:t> of JS as a server-</a:t>
            </a:r>
            <a:r>
              <a:rPr lang="sk-SK" dirty="0" err="1"/>
              <a:t>side</a:t>
            </a:r>
            <a:r>
              <a:rPr lang="sk-SK" dirty="0"/>
              <a:t> (</a:t>
            </a:r>
            <a:r>
              <a:rPr lang="sk-SK" dirty="0" err="1"/>
              <a:t>possibly</a:t>
            </a:r>
            <a:r>
              <a:rPr lang="sk-SK" dirty="0"/>
              <a:t> HTTP </a:t>
            </a:r>
            <a:r>
              <a:rPr lang="sk-SK" dirty="0" err="1"/>
              <a:t>processing</a:t>
            </a:r>
            <a:r>
              <a:rPr lang="sk-SK" dirty="0"/>
              <a:t>) </a:t>
            </a:r>
            <a:r>
              <a:rPr lang="sk-SK" dirty="0" err="1"/>
              <a:t>language</a:t>
            </a:r>
            <a:r>
              <a:rPr lang="sk-SK" dirty="0"/>
              <a:t>. </a:t>
            </a:r>
            <a:r>
              <a:rPr lang="sk-SK" dirty="0" err="1"/>
              <a:t>Basic</a:t>
            </a:r>
            <a:r>
              <a:rPr lang="sk-SK" dirty="0"/>
              <a:t> </a:t>
            </a:r>
            <a:r>
              <a:rPr lang="sk-SK" dirty="0" err="1"/>
              <a:t>functionality</a:t>
            </a:r>
            <a:r>
              <a:rPr lang="sk-SK" dirty="0"/>
              <a:t> </a:t>
            </a:r>
            <a:r>
              <a:rPr lang="sk-SK" dirty="0" err="1"/>
              <a:t>includes</a:t>
            </a:r>
            <a:r>
              <a:rPr lang="sk-SK" dirty="0"/>
              <a:t> IO, GD, MySQL, </a:t>
            </a:r>
            <a:r>
              <a:rPr lang="sk-SK" dirty="0" err="1"/>
              <a:t>Sockets</a:t>
            </a:r>
            <a:r>
              <a:rPr lang="sk-SK" dirty="0"/>
              <a:t>, </a:t>
            </a:r>
            <a:r>
              <a:rPr lang="sk-SK" dirty="0" err="1"/>
              <a:t>Templating</a:t>
            </a:r>
            <a:r>
              <a:rPr lang="sk-SK" dirty="0"/>
              <a:t>, </a:t>
            </a:r>
            <a:r>
              <a:rPr lang="sk-SK" dirty="0" err="1"/>
              <a:t>FastCGI</a:t>
            </a:r>
            <a:r>
              <a:rPr lang="sk-SK" dirty="0"/>
              <a:t> and Apache module.</a:t>
            </a:r>
          </a:p>
          <a:p>
            <a:r>
              <a:rPr lang="sk-SK" dirty="0">
                <a:hlinkClick r:id="rId10"/>
              </a:rPr>
              <a:t>JSDB</a:t>
            </a:r>
            <a:r>
              <a:rPr lang="sk-SK" dirty="0"/>
              <a:t> - 2012, JavaScript </a:t>
            </a:r>
            <a:r>
              <a:rPr lang="sk-SK" dirty="0" err="1"/>
              <a:t>for</a:t>
            </a:r>
            <a:r>
              <a:rPr lang="sk-SK" dirty="0"/>
              <a:t> </a:t>
            </a:r>
            <a:r>
              <a:rPr lang="sk-SK" dirty="0" err="1"/>
              <a:t>databases</a:t>
            </a:r>
            <a:r>
              <a:rPr lang="sk-SK" dirty="0"/>
              <a:t>, a </a:t>
            </a:r>
            <a:r>
              <a:rPr lang="sk-SK" dirty="0" err="1"/>
              <a:t>scripting</a:t>
            </a:r>
            <a:r>
              <a:rPr lang="sk-SK" dirty="0"/>
              <a:t> </a:t>
            </a:r>
            <a:r>
              <a:rPr lang="sk-SK" dirty="0" err="1"/>
              <a:t>language</a:t>
            </a:r>
            <a:r>
              <a:rPr lang="sk-SK" dirty="0"/>
              <a:t> </a:t>
            </a:r>
            <a:r>
              <a:rPr lang="sk-SK" dirty="0" err="1"/>
              <a:t>for</a:t>
            </a:r>
            <a:r>
              <a:rPr lang="sk-SK" dirty="0"/>
              <a:t> </a:t>
            </a:r>
            <a:r>
              <a:rPr lang="sk-SK" dirty="0" err="1"/>
              <a:t>data-driven</a:t>
            </a:r>
            <a:r>
              <a:rPr lang="sk-SK" dirty="0"/>
              <a:t>, </a:t>
            </a:r>
            <a:r>
              <a:rPr lang="sk-SK" dirty="0" err="1"/>
              <a:t>network-centric</a:t>
            </a:r>
            <a:r>
              <a:rPr lang="sk-SK" dirty="0"/>
              <a:t> </a:t>
            </a:r>
            <a:r>
              <a:rPr lang="sk-SK" dirty="0" err="1"/>
              <a:t>programming</a:t>
            </a:r>
            <a:r>
              <a:rPr lang="sk-SK" dirty="0"/>
              <a:t> on Windows, Mac, Linux, and </a:t>
            </a:r>
            <a:r>
              <a:rPr lang="sk-SK" dirty="0" err="1"/>
              <a:t>SunOS</a:t>
            </a:r>
            <a:r>
              <a:rPr lang="sk-SK" dirty="0"/>
              <a:t>. JSDB </a:t>
            </a:r>
            <a:r>
              <a:rPr lang="sk-SK" dirty="0" err="1"/>
              <a:t>works</a:t>
            </a:r>
            <a:r>
              <a:rPr lang="sk-SK" dirty="0"/>
              <a:t> </a:t>
            </a:r>
            <a:r>
              <a:rPr lang="sk-SK" dirty="0" err="1"/>
              <a:t>with</a:t>
            </a:r>
            <a:r>
              <a:rPr lang="sk-SK" dirty="0"/>
              <a:t> </a:t>
            </a:r>
            <a:r>
              <a:rPr lang="sk-SK" dirty="0" err="1"/>
              <a:t>databases</a:t>
            </a:r>
            <a:r>
              <a:rPr lang="sk-SK" dirty="0"/>
              <a:t>, XML, </a:t>
            </a:r>
            <a:r>
              <a:rPr lang="sk-SK" dirty="0" err="1"/>
              <a:t>the</a:t>
            </a:r>
            <a:r>
              <a:rPr lang="sk-SK" dirty="0"/>
              <a:t> web, and email</a:t>
            </a:r>
          </a:p>
          <a:p>
            <a:r>
              <a:rPr lang="sk-SK" dirty="0">
                <a:hlinkClick r:id="rId11"/>
              </a:rPr>
              <a:t>JavaLikeScript</a:t>
            </a:r>
            <a:r>
              <a:rPr lang="sk-SK" dirty="0"/>
              <a:t> (</a:t>
            </a:r>
            <a:r>
              <a:rPr lang="sk-SK" b="1" dirty="0"/>
              <a:t>JLS) </a:t>
            </a:r>
            <a:r>
              <a:rPr lang="sk-SK" dirty="0"/>
              <a:t>- ??? A </a:t>
            </a:r>
            <a:r>
              <a:rPr lang="sk-SK" dirty="0" err="1"/>
              <a:t>standalone</a:t>
            </a:r>
            <a:r>
              <a:rPr lang="sk-SK" dirty="0"/>
              <a:t>, </a:t>
            </a:r>
            <a:r>
              <a:rPr lang="sk-SK" dirty="0" err="1"/>
              <a:t>extensible</a:t>
            </a:r>
            <a:r>
              <a:rPr lang="sk-SK" dirty="0"/>
              <a:t> JavaScript </a:t>
            </a:r>
            <a:r>
              <a:rPr lang="sk-SK" dirty="0" err="1"/>
              <a:t>shell</a:t>
            </a:r>
            <a:r>
              <a:rPr lang="sk-SK" dirty="0"/>
              <a:t> </a:t>
            </a:r>
            <a:r>
              <a:rPr lang="sk-SK" dirty="0" err="1"/>
              <a:t>including</a:t>
            </a:r>
            <a:r>
              <a:rPr lang="sk-SK" dirty="0"/>
              <a:t> </a:t>
            </a:r>
            <a:r>
              <a:rPr lang="sk-SK" dirty="0" err="1"/>
              <a:t>both</a:t>
            </a:r>
            <a:r>
              <a:rPr lang="sk-SK" dirty="0"/>
              <a:t> </a:t>
            </a:r>
            <a:r>
              <a:rPr lang="sk-SK" dirty="0" err="1"/>
              <a:t>native</a:t>
            </a:r>
            <a:r>
              <a:rPr lang="sk-SK" dirty="0"/>
              <a:t> and JavaScript </a:t>
            </a:r>
            <a:r>
              <a:rPr lang="sk-SK" dirty="0" err="1"/>
              <a:t>libraries</a:t>
            </a:r>
            <a:r>
              <a:rPr lang="sk-SK" dirty="0"/>
              <a:t>.</a:t>
            </a:r>
          </a:p>
          <a:p>
            <a:r>
              <a:rPr lang="sk-SK" dirty="0">
                <a:hlinkClick r:id="rId12"/>
              </a:rPr>
              <a:t>GLUEscript</a:t>
            </a:r>
            <a:r>
              <a:rPr lang="sk-SK" dirty="0"/>
              <a:t> - 2012, A </a:t>
            </a:r>
            <a:r>
              <a:rPr lang="sk-SK" dirty="0" err="1"/>
              <a:t>standalone</a:t>
            </a:r>
            <a:r>
              <a:rPr lang="sk-SK" dirty="0"/>
              <a:t> JavaScript </a:t>
            </a:r>
            <a:r>
              <a:rPr lang="sk-SK" dirty="0" err="1"/>
              <a:t>shell</a:t>
            </a:r>
            <a:r>
              <a:rPr lang="sk-SK" dirty="0"/>
              <a:t> </a:t>
            </a:r>
            <a:r>
              <a:rPr lang="sk-SK" dirty="0" err="1"/>
              <a:t>for</a:t>
            </a:r>
            <a:r>
              <a:rPr lang="sk-SK" dirty="0"/>
              <a:t> </a:t>
            </a:r>
            <a:r>
              <a:rPr lang="sk-SK" dirty="0" err="1"/>
              <a:t>writing</a:t>
            </a:r>
            <a:r>
              <a:rPr lang="sk-SK" dirty="0"/>
              <a:t> </a:t>
            </a:r>
            <a:r>
              <a:rPr lang="sk-SK" dirty="0" err="1"/>
              <a:t>cross-platform</a:t>
            </a:r>
            <a:r>
              <a:rPr lang="sk-SK" dirty="0"/>
              <a:t> JavaScript </a:t>
            </a:r>
            <a:r>
              <a:rPr lang="sk-SK" dirty="0" err="1"/>
              <a:t>applications</a:t>
            </a:r>
            <a:r>
              <a:rPr lang="sk-SK" dirty="0"/>
              <a:t>.  </a:t>
            </a:r>
            <a:r>
              <a:rPr lang="sk-SK" dirty="0" err="1"/>
              <a:t>It</a:t>
            </a:r>
            <a:r>
              <a:rPr lang="sk-SK" dirty="0"/>
              <a:t> </a:t>
            </a:r>
            <a:r>
              <a:rPr lang="sk-SK" dirty="0" err="1"/>
              <a:t>can</a:t>
            </a:r>
            <a:r>
              <a:rPr lang="sk-SK" dirty="0"/>
              <a:t> </a:t>
            </a:r>
            <a:r>
              <a:rPr lang="sk-SK" dirty="0" err="1"/>
              <a:t>use</a:t>
            </a:r>
            <a:r>
              <a:rPr lang="sk-SK" dirty="0"/>
              <a:t> </a:t>
            </a:r>
            <a:r>
              <a:rPr lang="sk-SK" dirty="0" err="1"/>
              <a:t>wxWidgets</a:t>
            </a:r>
            <a:r>
              <a:rPr lang="sk-SK" dirty="0"/>
              <a:t> </a:t>
            </a:r>
            <a:r>
              <a:rPr lang="sk-SK" dirty="0" err="1"/>
              <a:t>for</a:t>
            </a:r>
            <a:r>
              <a:rPr lang="sk-SK" dirty="0"/>
              <a:t> GUI </a:t>
            </a:r>
            <a:r>
              <a:rPr lang="sk-SK" dirty="0" err="1"/>
              <a:t>apps</a:t>
            </a:r>
            <a:r>
              <a:rPr lang="sk-SK" dirty="0"/>
              <a:t> and </a:t>
            </a:r>
            <a:r>
              <a:rPr lang="sk-SK" dirty="0" err="1"/>
              <a:t>was</a:t>
            </a:r>
            <a:r>
              <a:rPr lang="sk-SK" dirty="0"/>
              <a:t> </a:t>
            </a:r>
            <a:r>
              <a:rPr lang="sk-SK" dirty="0" err="1"/>
              <a:t>formerly</a:t>
            </a:r>
            <a:r>
              <a:rPr lang="sk-SK" dirty="0"/>
              <a:t> </a:t>
            </a:r>
            <a:r>
              <a:rPr lang="sk-SK" dirty="0" err="1"/>
              <a:t>called</a:t>
            </a:r>
            <a:r>
              <a:rPr lang="sk-SK" dirty="0"/>
              <a:t> </a:t>
            </a:r>
            <a:r>
              <a:rPr lang="sk-SK" dirty="0" err="1"/>
              <a:t>wxJavaScript</a:t>
            </a:r>
            <a:r>
              <a:rPr lang="sk-SK" dirty="0"/>
              <a:t>.</a:t>
            </a:r>
          </a:p>
          <a:p>
            <a:r>
              <a:rPr lang="sk-SK" dirty="0">
                <a:hlinkClick r:id="rId13"/>
              </a:rPr>
              <a:t>jspl</a:t>
            </a:r>
            <a:r>
              <a:rPr lang="sk-SK" dirty="0"/>
              <a:t> - 2012, 2014 - A </a:t>
            </a:r>
            <a:r>
              <a:rPr lang="sk-SK" dirty="0" err="1"/>
              <a:t>standalone</a:t>
            </a:r>
            <a:r>
              <a:rPr lang="sk-SK" dirty="0"/>
              <a:t> JavaScript </a:t>
            </a:r>
            <a:r>
              <a:rPr lang="sk-SK" dirty="0" err="1"/>
              <a:t>shell</a:t>
            </a:r>
            <a:r>
              <a:rPr lang="sk-SK" dirty="0"/>
              <a:t> </a:t>
            </a:r>
            <a:r>
              <a:rPr lang="sk-SK" dirty="0" err="1"/>
              <a:t>enhanced</a:t>
            </a:r>
            <a:r>
              <a:rPr lang="sk-SK" dirty="0"/>
              <a:t> by </a:t>
            </a:r>
            <a:r>
              <a:rPr lang="sk-SK" dirty="0" err="1"/>
              <a:t>Perl</a:t>
            </a:r>
            <a:r>
              <a:rPr lang="sk-SK" dirty="0"/>
              <a:t>. </a:t>
            </a:r>
            <a:r>
              <a:rPr lang="sk-SK" dirty="0" err="1"/>
              <a:t>Can</a:t>
            </a:r>
            <a:r>
              <a:rPr lang="sk-SK" dirty="0"/>
              <a:t> </a:t>
            </a:r>
            <a:r>
              <a:rPr lang="sk-SK" dirty="0" err="1"/>
              <a:t>use</a:t>
            </a:r>
            <a:r>
              <a:rPr lang="sk-SK" dirty="0"/>
              <a:t> </a:t>
            </a:r>
            <a:r>
              <a:rPr lang="sk-SK" dirty="0" err="1"/>
              <a:t>Perl</a:t>
            </a:r>
            <a:r>
              <a:rPr lang="sk-SK" dirty="0"/>
              <a:t> </a:t>
            </a:r>
            <a:r>
              <a:rPr lang="sk-SK" dirty="0" err="1"/>
              <a:t>modules</a:t>
            </a:r>
            <a:r>
              <a:rPr lang="sk-SK" dirty="0"/>
              <a:t> </a:t>
            </a:r>
            <a:r>
              <a:rPr lang="sk-SK" dirty="0" err="1"/>
              <a:t>directly</a:t>
            </a:r>
            <a:r>
              <a:rPr lang="sk-SK" dirty="0"/>
              <a:t> </a:t>
            </a:r>
            <a:r>
              <a:rPr lang="sk-SK" dirty="0" err="1"/>
              <a:t>from</a:t>
            </a:r>
            <a:r>
              <a:rPr lang="sk-SK" dirty="0"/>
              <a:t> JavaScript: DBI </a:t>
            </a:r>
            <a:r>
              <a:rPr lang="sk-SK" dirty="0" err="1"/>
              <a:t>for</a:t>
            </a:r>
            <a:r>
              <a:rPr lang="sk-SK" dirty="0"/>
              <a:t> </a:t>
            </a:r>
            <a:r>
              <a:rPr lang="sk-SK" dirty="0" err="1"/>
              <a:t>database</a:t>
            </a:r>
            <a:r>
              <a:rPr lang="sk-SK" dirty="0"/>
              <a:t> </a:t>
            </a:r>
            <a:r>
              <a:rPr lang="sk-SK" dirty="0" err="1"/>
              <a:t>integration</a:t>
            </a:r>
            <a:r>
              <a:rPr lang="sk-SK" dirty="0"/>
              <a:t>, GTK2 </a:t>
            </a:r>
            <a:r>
              <a:rPr lang="sk-SK" dirty="0" err="1"/>
              <a:t>for</a:t>
            </a:r>
            <a:r>
              <a:rPr lang="sk-SK" dirty="0"/>
              <a:t> GUI </a:t>
            </a:r>
            <a:r>
              <a:rPr lang="sk-SK" dirty="0" err="1"/>
              <a:t>apps</a:t>
            </a:r>
            <a:r>
              <a:rPr lang="sk-SK" dirty="0"/>
              <a:t>, POSIX </a:t>
            </a:r>
            <a:r>
              <a:rPr lang="sk-SK" dirty="0" err="1"/>
              <a:t>for</a:t>
            </a:r>
            <a:r>
              <a:rPr lang="sk-SK" dirty="0"/>
              <a:t> </a:t>
            </a:r>
            <a:r>
              <a:rPr lang="sk-SK" dirty="0" err="1"/>
              <a:t>system</a:t>
            </a:r>
            <a:r>
              <a:rPr lang="sk-SK" dirty="0"/>
              <a:t> </a:t>
            </a:r>
            <a:r>
              <a:rPr lang="sk-SK" dirty="0" err="1"/>
              <a:t>programming</a:t>
            </a:r>
            <a:r>
              <a:rPr lang="sk-SK" dirty="0"/>
              <a:t>, </a:t>
            </a:r>
            <a:r>
              <a:rPr lang="sk-SK" dirty="0" err="1"/>
              <a:t>etc</a:t>
            </a:r>
            <a:r>
              <a:rPr lang="sk-SK" dirty="0"/>
              <a:t>. </a:t>
            </a:r>
            <a:r>
              <a:rPr lang="sk-SK" dirty="0" err="1"/>
              <a:t>The</a:t>
            </a:r>
            <a:r>
              <a:rPr lang="sk-SK" dirty="0"/>
              <a:t> </a:t>
            </a:r>
            <a:r>
              <a:rPr lang="sk-SK" dirty="0" err="1"/>
              <a:t>best</a:t>
            </a:r>
            <a:r>
              <a:rPr lang="sk-SK" dirty="0"/>
              <a:t> of CPAN </a:t>
            </a:r>
            <a:r>
              <a:rPr lang="sk-SK" dirty="0" err="1"/>
              <a:t>now</a:t>
            </a:r>
            <a:r>
              <a:rPr lang="sk-SK" dirty="0"/>
              <a:t> </a:t>
            </a:r>
            <a:r>
              <a:rPr lang="sk-SK" dirty="0" err="1"/>
              <a:t>for</a:t>
            </a:r>
            <a:r>
              <a:rPr lang="sk-SK" dirty="0"/>
              <a:t> JavaScript </a:t>
            </a:r>
            <a:r>
              <a:rPr lang="sk-SK" dirty="0" err="1"/>
              <a:t>programmers</a:t>
            </a:r>
            <a:r>
              <a:rPr lang="sk-SK" dirty="0"/>
              <a:t>.</a:t>
            </a:r>
          </a:p>
          <a:p>
            <a:endParaRPr lang="sk-SK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5A237C2-45AF-C64A-91D2-6C455E9AAF7F}"/>
              </a:ext>
            </a:extLst>
          </p:cNvPr>
          <p:cNvSpPr/>
          <p:nvPr/>
        </p:nvSpPr>
        <p:spPr>
          <a:xfrm>
            <a:off x="746589" y="6204178"/>
            <a:ext cx="6096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sk-SK" sz="800" dirty="0">
                <a:hlinkClick r:id="rId14"/>
              </a:rPr>
              <a:t>https://developer.mozilla.org/en-US/docs/Web/JavaScript/Shells</a:t>
            </a:r>
            <a:r>
              <a:rPr lang="sk-SK" sz="800" dirty="0"/>
              <a:t> (</a:t>
            </a:r>
            <a:r>
              <a:rPr lang="sk-SK" sz="800" dirty="0" err="1"/>
              <a:t>quite</a:t>
            </a:r>
            <a:r>
              <a:rPr lang="sk-SK" sz="800" dirty="0"/>
              <a:t> </a:t>
            </a:r>
            <a:r>
              <a:rPr lang="sk-SK" sz="800" dirty="0" err="1"/>
              <a:t>bad</a:t>
            </a:r>
            <a:r>
              <a:rPr lang="sk-SK" sz="800" dirty="0"/>
              <a:t> list), </a:t>
            </a:r>
            <a:r>
              <a:rPr lang="sk-SK" sz="800" dirty="0">
                <a:hlinkClick r:id="rId15"/>
              </a:rPr>
              <a:t>https://en.wikipedia.org/wiki/List_of_ECMAScript_engines</a:t>
            </a:r>
            <a:r>
              <a:rPr lang="sk-SK" sz="800" dirty="0"/>
              <a:t>, </a:t>
            </a:r>
            <a:r>
              <a:rPr lang="sk-SK" sz="800" dirty="0" err="1"/>
              <a:t>use</a:t>
            </a:r>
            <a:r>
              <a:rPr lang="sk-SK" sz="800" dirty="0"/>
              <a:t> </a:t>
            </a:r>
            <a:r>
              <a:rPr lang="sk-SK" sz="800" dirty="0" err="1"/>
              <a:t>kangax</a:t>
            </a:r>
            <a:r>
              <a:rPr lang="sk-SK" sz="800" dirty="0"/>
              <a:t> </a:t>
            </a:r>
            <a:r>
              <a:rPr lang="sk-SK" sz="800" dirty="0" err="1"/>
              <a:t>compat</a:t>
            </a:r>
            <a:r>
              <a:rPr lang="sk-SK" sz="800" dirty="0"/>
              <a:t> table </a:t>
            </a:r>
            <a:r>
              <a:rPr lang="sk-SK" sz="800" dirty="0" err="1"/>
              <a:t>for</a:t>
            </a:r>
            <a:r>
              <a:rPr lang="sk-SK" sz="800" dirty="0"/>
              <a:t> </a:t>
            </a:r>
            <a:r>
              <a:rPr lang="sk-SK" sz="800" dirty="0" err="1"/>
              <a:t>notable</a:t>
            </a:r>
            <a:r>
              <a:rPr lang="sk-SK" sz="800" dirty="0"/>
              <a:t> </a:t>
            </a:r>
            <a:r>
              <a:rPr lang="sk-SK" sz="800" dirty="0" err="1"/>
              <a:t>runtimes</a:t>
            </a:r>
            <a:endParaRPr lang="sk-SK" sz="800" dirty="0"/>
          </a:p>
        </p:txBody>
      </p:sp>
    </p:spTree>
    <p:extLst>
      <p:ext uri="{BB962C8B-B14F-4D97-AF65-F5344CB8AC3E}">
        <p14:creationId xmlns:p14="http://schemas.microsoft.com/office/powerpoint/2010/main" val="20457052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6197D16-FE75-4A0E-A0C9-28C0F04A43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557022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A8FCEC6-4B30-4FF2-8B32-504BEAEA3A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716" b="9820"/>
          <a:stretch>
            <a:fillRect/>
          </a:stretch>
        </p:blipFill>
        <p:spPr>
          <a:xfrm>
            <a:off x="0" y="3808676"/>
            <a:ext cx="12192000" cy="3049325"/>
          </a:xfrm>
          <a:custGeom>
            <a:avLst/>
            <a:gdLst>
              <a:gd name="connsiteX0" fmla="*/ 0 w 12192000"/>
              <a:gd name="connsiteY0" fmla="*/ 0 h 3049325"/>
              <a:gd name="connsiteX1" fmla="*/ 12192000 w 12192000"/>
              <a:gd name="connsiteY1" fmla="*/ 0 h 3049325"/>
              <a:gd name="connsiteX2" fmla="*/ 12192000 w 12192000"/>
              <a:gd name="connsiteY2" fmla="*/ 3049325 h 3049325"/>
              <a:gd name="connsiteX3" fmla="*/ 0 w 12192000"/>
              <a:gd name="connsiteY3" fmla="*/ 3049325 h 3049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049325">
                <a:moveTo>
                  <a:pt x="0" y="0"/>
                </a:moveTo>
                <a:lnTo>
                  <a:pt x="12192000" y="0"/>
                </a:lnTo>
                <a:lnTo>
                  <a:pt x="12192000" y="3049325"/>
                </a:lnTo>
                <a:lnTo>
                  <a:pt x="0" y="3049325"/>
                </a:lnTo>
                <a:close/>
              </a:path>
            </a:pathLst>
          </a:custGeom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804484" y="1191796"/>
            <a:ext cx="10021446" cy="2976344"/>
          </a:xfrm>
        </p:spPr>
        <p:txBody>
          <a:bodyPr anchor="ctr">
            <a:normAutofit/>
          </a:bodyPr>
          <a:lstStyle/>
          <a:p>
            <a:pPr algn="l"/>
            <a:r>
              <a:rPr lang="en-US" sz="6600" dirty="0" err="1">
                <a:solidFill>
                  <a:srgbClr val="FFFFFF"/>
                </a:solidFill>
              </a:rPr>
              <a:t>Prečo</a:t>
            </a:r>
            <a:r>
              <a:rPr lang="en-US" sz="6600" dirty="0">
                <a:solidFill>
                  <a:srgbClr val="FFFFFF"/>
                </a:solidFill>
              </a:rPr>
              <a:t> JavaScript ?!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804788" y="5318990"/>
            <a:ext cx="9416898" cy="1210764"/>
          </a:xfrm>
        </p:spPr>
        <p:txBody>
          <a:bodyPr anchor="t">
            <a:normAutofit/>
          </a:bodyPr>
          <a:lstStyle/>
          <a:p>
            <a:pPr algn="l"/>
            <a:r>
              <a:rPr lang="en-US" sz="1800" dirty="0" err="1">
                <a:solidFill>
                  <a:srgbClr val="000000"/>
                </a:solidFill>
              </a:rPr>
              <a:t>Prečo</a:t>
            </a:r>
            <a:r>
              <a:rPr lang="en-US" sz="1800" dirty="0">
                <a:solidFill>
                  <a:srgbClr val="000000"/>
                </a:solidFill>
              </a:rPr>
              <a:t> </a:t>
            </a:r>
            <a:r>
              <a:rPr lang="en-US" sz="1800" dirty="0" err="1">
                <a:solidFill>
                  <a:srgbClr val="000000"/>
                </a:solidFill>
              </a:rPr>
              <a:t>ste</a:t>
            </a:r>
            <a:r>
              <a:rPr lang="en-US" sz="1800" dirty="0">
                <a:solidFill>
                  <a:srgbClr val="000000"/>
                </a:solidFill>
              </a:rPr>
              <a:t> </a:t>
            </a:r>
            <a:r>
              <a:rPr lang="en-US" sz="1800" dirty="0" err="1">
                <a:solidFill>
                  <a:srgbClr val="000000"/>
                </a:solidFill>
              </a:rPr>
              <a:t>si</a:t>
            </a:r>
            <a:r>
              <a:rPr lang="en-US" sz="1800" dirty="0">
                <a:solidFill>
                  <a:srgbClr val="000000"/>
                </a:solidFill>
              </a:rPr>
              <a:t> </a:t>
            </a:r>
            <a:r>
              <a:rPr lang="en-US" sz="1800" dirty="0" err="1">
                <a:solidFill>
                  <a:srgbClr val="000000"/>
                </a:solidFill>
              </a:rPr>
              <a:t>vybrali</a:t>
            </a:r>
            <a:r>
              <a:rPr lang="en-US" sz="1800" dirty="0">
                <a:solidFill>
                  <a:srgbClr val="000000"/>
                </a:solidFill>
              </a:rPr>
              <a:t> JavaScript ?</a:t>
            </a:r>
          </a:p>
          <a:p>
            <a:pPr algn="l"/>
            <a:r>
              <a:rPr lang="en-US" sz="1800" dirty="0" err="1">
                <a:solidFill>
                  <a:srgbClr val="000000"/>
                </a:solidFill>
              </a:rPr>
              <a:t>Prečo</a:t>
            </a:r>
            <a:r>
              <a:rPr lang="en-US" sz="1800" dirty="0">
                <a:solidFill>
                  <a:srgbClr val="000000"/>
                </a:solidFill>
              </a:rPr>
              <a:t> </a:t>
            </a:r>
            <a:r>
              <a:rPr lang="en-US" sz="1800" dirty="0" err="1">
                <a:solidFill>
                  <a:srgbClr val="000000"/>
                </a:solidFill>
              </a:rPr>
              <a:t>som</a:t>
            </a:r>
            <a:r>
              <a:rPr lang="en-US" sz="1800" dirty="0">
                <a:solidFill>
                  <a:srgbClr val="000000"/>
                </a:solidFill>
              </a:rPr>
              <a:t> </a:t>
            </a:r>
            <a:r>
              <a:rPr lang="en-US" sz="1800" dirty="0" err="1">
                <a:solidFill>
                  <a:srgbClr val="000000"/>
                </a:solidFill>
              </a:rPr>
              <a:t>si</a:t>
            </a:r>
            <a:r>
              <a:rPr lang="en-US" sz="1800" dirty="0">
                <a:solidFill>
                  <a:srgbClr val="000000"/>
                </a:solidFill>
              </a:rPr>
              <a:t> ja “</a:t>
            </a:r>
            <a:r>
              <a:rPr lang="en-US" sz="1800" dirty="0" err="1">
                <a:solidFill>
                  <a:srgbClr val="000000"/>
                </a:solidFill>
              </a:rPr>
              <a:t>vybral</a:t>
            </a:r>
            <a:r>
              <a:rPr lang="en-US" sz="1800" dirty="0">
                <a:solidFill>
                  <a:srgbClr val="000000"/>
                </a:solidFill>
              </a:rPr>
              <a:t>” JavaScript ?</a:t>
            </a:r>
          </a:p>
          <a:p>
            <a:pPr algn="l"/>
            <a:r>
              <a:rPr lang="en-US" sz="1800" dirty="0" err="1">
                <a:solidFill>
                  <a:srgbClr val="000000"/>
                </a:solidFill>
              </a:rPr>
              <a:t>Prečo</a:t>
            </a:r>
            <a:r>
              <a:rPr lang="en-US" sz="1800" dirty="0">
                <a:solidFill>
                  <a:srgbClr val="000000"/>
                </a:solidFill>
              </a:rPr>
              <a:t> </a:t>
            </a:r>
            <a:r>
              <a:rPr lang="en-US" sz="1800" dirty="0" err="1">
                <a:solidFill>
                  <a:srgbClr val="000000"/>
                </a:solidFill>
              </a:rPr>
              <a:t>si</a:t>
            </a:r>
            <a:r>
              <a:rPr lang="en-US" sz="1800" dirty="0">
                <a:solidFill>
                  <a:srgbClr val="000000"/>
                </a:solidFill>
              </a:rPr>
              <a:t> ”</a:t>
            </a:r>
            <a:r>
              <a:rPr lang="en-US" sz="1800" dirty="0" err="1">
                <a:solidFill>
                  <a:srgbClr val="000000"/>
                </a:solidFill>
              </a:rPr>
              <a:t>svet</a:t>
            </a:r>
            <a:r>
              <a:rPr lang="en-US" sz="1800" dirty="0">
                <a:solidFill>
                  <a:srgbClr val="000000"/>
                </a:solidFill>
              </a:rPr>
              <a:t>” </a:t>
            </a:r>
            <a:r>
              <a:rPr lang="en-US" sz="1800" dirty="0" err="1">
                <a:solidFill>
                  <a:srgbClr val="000000"/>
                </a:solidFill>
              </a:rPr>
              <a:t>vybral</a:t>
            </a:r>
            <a:r>
              <a:rPr lang="en-US" sz="1800" dirty="0">
                <a:solidFill>
                  <a:srgbClr val="000000"/>
                </a:solidFill>
              </a:rPr>
              <a:t> JavaScript ?</a:t>
            </a:r>
          </a:p>
        </p:txBody>
      </p:sp>
    </p:spTree>
    <p:extLst>
      <p:ext uri="{BB962C8B-B14F-4D97-AF65-F5344CB8AC3E}">
        <p14:creationId xmlns:p14="http://schemas.microsoft.com/office/powerpoint/2010/main" val="2000444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764D40-EA63-1A4C-9570-E67955956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err="1"/>
              <a:t>mongodb</a:t>
            </a:r>
            <a:r>
              <a:rPr lang="sk-SK"/>
              <a:t> </a:t>
            </a:r>
            <a:r>
              <a:rPr lang="sk-SK" err="1"/>
              <a:t>shell</a:t>
            </a:r>
            <a:r>
              <a:rPr lang="sk-SK"/>
              <a:t> – mongo </a:t>
            </a:r>
            <a:r>
              <a:rPr lang="sk-SK" err="1"/>
              <a:t>command</a:t>
            </a:r>
            <a:endParaRPr lang="sk-SK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2B52B00-8D4F-8C4A-871C-1185D9A195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sk-SK" err="1"/>
              <a:t>an</a:t>
            </a:r>
            <a:r>
              <a:rPr lang="sk-SK"/>
              <a:t> </a:t>
            </a:r>
            <a:r>
              <a:rPr lang="sk-SK" b="1" err="1"/>
              <a:t>interactive</a:t>
            </a:r>
            <a:r>
              <a:rPr lang="sk-SK" b="1"/>
              <a:t> JavaScript interface </a:t>
            </a:r>
            <a:r>
              <a:rPr lang="sk-SK"/>
              <a:t>to </a:t>
            </a:r>
            <a:r>
              <a:rPr lang="sk-SK" err="1"/>
              <a:t>MongoDB</a:t>
            </a:r>
            <a:endParaRPr lang="sk-SK"/>
          </a:p>
          <a:p>
            <a:r>
              <a:rPr lang="sk-SK"/>
              <a:t>to </a:t>
            </a:r>
            <a:r>
              <a:rPr lang="sk-SK" b="1" err="1"/>
              <a:t>perform</a:t>
            </a:r>
            <a:r>
              <a:rPr lang="sk-SK" b="1"/>
              <a:t> </a:t>
            </a:r>
            <a:r>
              <a:rPr lang="sk-SK" b="1" err="1"/>
              <a:t>administrative</a:t>
            </a:r>
            <a:r>
              <a:rPr lang="sk-SK" b="1"/>
              <a:t> </a:t>
            </a:r>
            <a:r>
              <a:rPr lang="sk-SK" b="1" err="1"/>
              <a:t>operations</a:t>
            </a:r>
            <a:endParaRPr lang="sk-SK" b="1"/>
          </a:p>
          <a:p>
            <a:r>
              <a:rPr lang="sk-SK"/>
              <a:t>to </a:t>
            </a:r>
            <a:r>
              <a:rPr lang="sk-SK" b="1" err="1"/>
              <a:t>query</a:t>
            </a:r>
            <a:r>
              <a:rPr lang="sk-SK" b="1"/>
              <a:t> and update </a:t>
            </a:r>
            <a:r>
              <a:rPr lang="sk-SK" b="1" err="1"/>
              <a:t>data</a:t>
            </a:r>
            <a:r>
              <a:rPr lang="sk-SK" b="1"/>
              <a:t> </a:t>
            </a:r>
          </a:p>
          <a:p>
            <a:r>
              <a:rPr lang="sk-SK" err="1"/>
              <a:t>Spider</a:t>
            </a:r>
            <a:r>
              <a:rPr lang="sk-SK"/>
              <a:t> </a:t>
            </a:r>
            <a:r>
              <a:rPr lang="sk-SK" err="1"/>
              <a:t>Monkey</a:t>
            </a:r>
            <a:r>
              <a:rPr lang="sk-SK"/>
              <a:t> </a:t>
            </a:r>
            <a:r>
              <a:rPr lang="sk-SK" err="1"/>
              <a:t>used</a:t>
            </a:r>
            <a:r>
              <a:rPr lang="sk-SK"/>
              <a:t> as </a:t>
            </a:r>
            <a:r>
              <a:rPr lang="sk-SK" err="1"/>
              <a:t>engine</a:t>
            </a:r>
            <a:r>
              <a:rPr lang="sk-SK"/>
              <a:t> (</a:t>
            </a:r>
            <a:r>
              <a:rPr lang="sk-SK" err="1"/>
              <a:t>previously</a:t>
            </a:r>
            <a:r>
              <a:rPr lang="sk-SK"/>
              <a:t> V8 </a:t>
            </a:r>
            <a:r>
              <a:rPr lang="sk-SK" err="1"/>
              <a:t>used</a:t>
            </a:r>
            <a:r>
              <a:rPr lang="sk-SK"/>
              <a:t>)</a:t>
            </a:r>
          </a:p>
          <a:p>
            <a:r>
              <a:rPr lang="sk-SK" err="1"/>
              <a:t>ECMAScript</a:t>
            </a:r>
            <a:r>
              <a:rPr lang="sk-SK"/>
              <a:t> 2015 (</a:t>
            </a:r>
            <a:r>
              <a:rPr lang="sk-SK" err="1"/>
              <a:t>aka</a:t>
            </a:r>
            <a:r>
              <a:rPr lang="sk-SK"/>
              <a:t> ES6) </a:t>
            </a:r>
            <a:r>
              <a:rPr lang="sk-SK" err="1"/>
              <a:t>features</a:t>
            </a:r>
            <a:r>
              <a:rPr lang="sk-SK"/>
              <a:t>,      ES7,8, </a:t>
            </a:r>
            <a:r>
              <a:rPr lang="sk-SK" err="1"/>
              <a:t>Next</a:t>
            </a:r>
            <a:r>
              <a:rPr lang="sk-SK"/>
              <a:t> ?</a:t>
            </a:r>
          </a:p>
          <a:p>
            <a:r>
              <a:rPr lang="sk-SK" err="1"/>
              <a:t>Removed</a:t>
            </a:r>
            <a:r>
              <a:rPr lang="sk-SK"/>
              <a:t> </a:t>
            </a:r>
            <a:r>
              <a:rPr lang="sk-SK" err="1"/>
              <a:t>features</a:t>
            </a:r>
            <a:endParaRPr lang="sk-SK"/>
          </a:p>
          <a:p>
            <a:r>
              <a:rPr lang="sk-SK" err="1"/>
              <a:t>Sync</a:t>
            </a:r>
            <a:endParaRPr lang="sk-SK"/>
          </a:p>
          <a:p>
            <a:r>
              <a:rPr lang="sk-SK"/>
              <a:t>No module </a:t>
            </a:r>
            <a:r>
              <a:rPr lang="sk-SK" err="1"/>
              <a:t>system</a:t>
            </a:r>
            <a:r>
              <a:rPr lang="sk-SK"/>
              <a:t> (</a:t>
            </a:r>
            <a:r>
              <a:rPr lang="sk-SK" err="1"/>
              <a:t>load</a:t>
            </a:r>
            <a:r>
              <a:rPr lang="sk-SK"/>
              <a:t>)</a:t>
            </a:r>
          </a:p>
          <a:p>
            <a:r>
              <a:rPr lang="sk-SK"/>
              <a:t>Extra </a:t>
            </a:r>
            <a:r>
              <a:rPr lang="sk-SK" err="1"/>
              <a:t>globals</a:t>
            </a:r>
            <a:r>
              <a:rPr lang="sk-SK"/>
              <a:t> (</a:t>
            </a:r>
            <a:r>
              <a:rPr lang="sk-SK" err="1"/>
              <a:t>db</a:t>
            </a:r>
            <a:r>
              <a:rPr lang="sk-SK"/>
              <a:t>, ...)</a:t>
            </a:r>
          </a:p>
          <a:p>
            <a:r>
              <a:rPr lang="sk-SK" b="1"/>
              <a:t>mongo </a:t>
            </a:r>
            <a:r>
              <a:rPr lang="sk-SK" b="1" err="1"/>
              <a:t>command</a:t>
            </a:r>
            <a:r>
              <a:rPr lang="sk-SK" b="1"/>
              <a:t> </a:t>
            </a:r>
            <a:r>
              <a:rPr lang="sk-SK"/>
              <a:t>- to run </a:t>
            </a:r>
            <a:r>
              <a:rPr lang="sk-SK" err="1"/>
              <a:t>scripts</a:t>
            </a:r>
            <a:r>
              <a:rPr lang="sk-SK"/>
              <a:t>, </a:t>
            </a:r>
            <a:r>
              <a:rPr lang="sk-SK" err="1"/>
              <a:t>eval</a:t>
            </a:r>
            <a:r>
              <a:rPr lang="sk-SK"/>
              <a:t> or </a:t>
            </a:r>
            <a:r>
              <a:rPr lang="sk-SK" err="1"/>
              <a:t>interactive</a:t>
            </a:r>
            <a:r>
              <a:rPr lang="sk-SK"/>
              <a:t> REPL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7BD9D10-1DDE-3D4D-99C2-78E5EC2CF6EE}"/>
              </a:ext>
            </a:extLst>
          </p:cNvPr>
          <p:cNvSpPr/>
          <p:nvPr/>
        </p:nvSpPr>
        <p:spPr>
          <a:xfrm>
            <a:off x="839788" y="6189663"/>
            <a:ext cx="493757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k-SK" sz="800">
                <a:hlinkClick r:id="rId2"/>
              </a:rPr>
              <a:t>https://docs.mongodb.com/manual/mongo/</a:t>
            </a:r>
            <a:r>
              <a:rPr lang="sk-SK" sz="800"/>
              <a:t> ; </a:t>
            </a:r>
            <a:r>
              <a:rPr lang="sk-SK" sz="800">
                <a:hlinkClick r:id="rId3"/>
              </a:rPr>
              <a:t>https://docs.mongodb.com/manual/release-notes/3.2-javascript/</a:t>
            </a:r>
            <a:r>
              <a:rPr lang="sk-SK" sz="800"/>
              <a:t>; </a:t>
            </a:r>
          </a:p>
        </p:txBody>
      </p:sp>
      <p:pic>
        <p:nvPicPr>
          <p:cNvPr id="4" name="Graphic 3" descr="Smiling Face with No Fill">
            <a:extLst>
              <a:ext uri="{FF2B5EF4-FFF2-40B4-BE49-F238E27FC236}">
                <a16:creationId xmlns:a16="http://schemas.microsoft.com/office/drawing/2014/main" id="{3402649B-2468-C14D-975D-19BEAB00427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7383" y="3630233"/>
            <a:ext cx="410817" cy="410817"/>
          </a:xfrm>
          <a:prstGeom prst="rect">
            <a:avLst/>
          </a:prstGeom>
        </p:spPr>
      </p:pic>
      <p:pic>
        <p:nvPicPr>
          <p:cNvPr id="7" name="Graphic 6" descr="Crying Face with Solid Fill">
            <a:extLst>
              <a:ext uri="{FF2B5EF4-FFF2-40B4-BE49-F238E27FC236}">
                <a16:creationId xmlns:a16="http://schemas.microsoft.com/office/drawing/2014/main" id="{EAF2226D-46B6-C841-BA3B-DEF1DA317D2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26520" y="4083223"/>
            <a:ext cx="411680" cy="411680"/>
          </a:xfrm>
          <a:prstGeom prst="rect">
            <a:avLst/>
          </a:prstGeom>
        </p:spPr>
      </p:pic>
      <p:pic>
        <p:nvPicPr>
          <p:cNvPr id="11" name="Graphic 10" descr="Surprised Face with No Fill">
            <a:extLst>
              <a:ext uri="{FF2B5EF4-FFF2-40B4-BE49-F238E27FC236}">
                <a16:creationId xmlns:a16="http://schemas.microsoft.com/office/drawing/2014/main" id="{7769652F-4FB4-D849-B94D-9DE813FC8D4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26520" y="4576832"/>
            <a:ext cx="411680" cy="411680"/>
          </a:xfrm>
          <a:prstGeom prst="rect">
            <a:avLst/>
          </a:prstGeom>
        </p:spPr>
      </p:pic>
      <p:pic>
        <p:nvPicPr>
          <p:cNvPr id="12" name="Graphic 11" descr="Crying Face with Solid Fill">
            <a:extLst>
              <a:ext uri="{FF2B5EF4-FFF2-40B4-BE49-F238E27FC236}">
                <a16:creationId xmlns:a16="http://schemas.microsoft.com/office/drawing/2014/main" id="{538DFE42-7796-0745-8260-D2BFDCF70B6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26520" y="5067472"/>
            <a:ext cx="411680" cy="411680"/>
          </a:xfrm>
          <a:prstGeom prst="rect">
            <a:avLst/>
          </a:prstGeom>
        </p:spPr>
      </p:pic>
      <p:pic>
        <p:nvPicPr>
          <p:cNvPr id="13" name="Graphic 12" descr="Crying Face with Solid Fill">
            <a:extLst>
              <a:ext uri="{FF2B5EF4-FFF2-40B4-BE49-F238E27FC236}">
                <a16:creationId xmlns:a16="http://schemas.microsoft.com/office/drawing/2014/main" id="{2D33E0DD-81C1-3E44-BFAD-BFE147A04DB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012875" y="3390711"/>
            <a:ext cx="411680" cy="411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594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2F1DB-ECAB-0640-9EF2-C9DC3D927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mongo </a:t>
            </a:r>
            <a:r>
              <a:rPr lang="sk-SK" err="1"/>
              <a:t>shell</a:t>
            </a:r>
            <a:endParaRPr lang="sk-S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6A9B83-D94B-6E46-88A0-EC4DE53684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83610" y="1825625"/>
            <a:ext cx="3470189" cy="4351338"/>
          </a:xfrm>
        </p:spPr>
        <p:txBody>
          <a:bodyPr/>
          <a:lstStyle/>
          <a:p>
            <a:r>
              <a:rPr lang="sk-SK"/>
              <a:t>REPL – </a:t>
            </a:r>
            <a:r>
              <a:rPr lang="sk-SK" err="1"/>
              <a:t>interactive</a:t>
            </a:r>
            <a:endParaRPr lang="sk-SK"/>
          </a:p>
          <a:p>
            <a:r>
              <a:rPr lang="sk-SK" b="1"/>
              <a:t>--</a:t>
            </a:r>
            <a:r>
              <a:rPr lang="sk-SK" b="1" err="1"/>
              <a:t>nodb</a:t>
            </a:r>
            <a:r>
              <a:rPr lang="sk-SK"/>
              <a:t> – </a:t>
            </a:r>
            <a:r>
              <a:rPr lang="sk-SK" err="1"/>
              <a:t>when</a:t>
            </a:r>
            <a:r>
              <a:rPr lang="sk-SK"/>
              <a:t> </a:t>
            </a:r>
            <a:r>
              <a:rPr lang="sk-SK" err="1"/>
              <a:t>you</a:t>
            </a:r>
            <a:r>
              <a:rPr lang="sk-SK"/>
              <a:t> </a:t>
            </a:r>
            <a:r>
              <a:rPr lang="sk-SK" err="1"/>
              <a:t>want</a:t>
            </a:r>
            <a:r>
              <a:rPr lang="sk-SK"/>
              <a:t> to </a:t>
            </a:r>
            <a:r>
              <a:rPr lang="sk-SK" b="1" err="1"/>
              <a:t>use</a:t>
            </a:r>
            <a:r>
              <a:rPr lang="sk-SK" b="1"/>
              <a:t> </a:t>
            </a:r>
            <a:r>
              <a:rPr lang="sk-SK" b="1" err="1"/>
              <a:t>it</a:t>
            </a:r>
            <a:r>
              <a:rPr lang="sk-SK" b="1"/>
              <a:t> </a:t>
            </a:r>
            <a:r>
              <a:rPr lang="sk-SK" b="1" err="1"/>
              <a:t>without</a:t>
            </a:r>
            <a:r>
              <a:rPr lang="sk-SK" b="1"/>
              <a:t> </a:t>
            </a:r>
            <a:r>
              <a:rPr lang="sk-SK" b="1" err="1"/>
              <a:t>db</a:t>
            </a:r>
            <a:endParaRPr lang="sk-SK" b="1"/>
          </a:p>
          <a:p>
            <a:endParaRPr lang="sk-SK"/>
          </a:p>
          <a:p>
            <a:r>
              <a:rPr lang="sk-SK" err="1"/>
              <a:t>Autocomplete</a:t>
            </a:r>
            <a:endParaRPr lang="sk-SK"/>
          </a:p>
          <a:p>
            <a:r>
              <a:rPr lang="sk-SK" err="1"/>
              <a:t>Print</a:t>
            </a:r>
            <a:endParaRPr lang="sk-SK"/>
          </a:p>
          <a:p>
            <a:r>
              <a:rPr lang="sk-SK" err="1"/>
              <a:t>Save</a:t>
            </a:r>
            <a:r>
              <a:rPr lang="sk-SK"/>
              <a:t> </a:t>
            </a:r>
            <a:r>
              <a:rPr lang="sk-SK" err="1"/>
              <a:t>load</a:t>
            </a:r>
            <a:r>
              <a:rPr lang="sk-SK"/>
              <a:t> </a:t>
            </a:r>
            <a:r>
              <a:rPr lang="sk-SK" err="1"/>
              <a:t>scripts</a:t>
            </a:r>
            <a:endParaRPr lang="sk-SK"/>
          </a:p>
          <a:p>
            <a:r>
              <a:rPr lang="sk-SK"/>
              <a:t>...</a:t>
            </a:r>
          </a:p>
          <a:p>
            <a:endParaRPr lang="sk-SK"/>
          </a:p>
          <a:p>
            <a:endParaRPr lang="sk-SK"/>
          </a:p>
        </p:txBody>
      </p:sp>
      <p:pic>
        <p:nvPicPr>
          <p:cNvPr id="4" name="Content Placeholder 14">
            <a:extLst>
              <a:ext uri="{FF2B5EF4-FFF2-40B4-BE49-F238E27FC236}">
                <a16:creationId xmlns:a16="http://schemas.microsoft.com/office/drawing/2014/main" id="{672B8CD2-3EC1-B74B-9F93-02706BB2BB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6894512" cy="43513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011E498-F82C-E440-B764-8211C513F3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25625"/>
            <a:ext cx="5257800" cy="457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34C9895-0341-3D4D-A36F-13E6C8C247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417762"/>
            <a:ext cx="4940300" cy="14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511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2F1DB-ECAB-0640-9EF2-C9DC3D927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mongo </a:t>
            </a:r>
            <a:r>
              <a:rPr lang="sk-SK" err="1"/>
              <a:t>shell</a:t>
            </a:r>
            <a:endParaRPr lang="sk-S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6A9B83-D94B-6E46-88A0-EC4DE53684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83610" y="1825625"/>
            <a:ext cx="3470189" cy="4351338"/>
          </a:xfrm>
        </p:spPr>
        <p:txBody>
          <a:bodyPr/>
          <a:lstStyle/>
          <a:p>
            <a:r>
              <a:rPr lang="sk-SK"/>
              <a:t>--</a:t>
            </a:r>
            <a:r>
              <a:rPr lang="sk-SK" err="1"/>
              <a:t>eval</a:t>
            </a:r>
            <a:r>
              <a:rPr lang="sk-SK"/>
              <a:t> – </a:t>
            </a:r>
            <a:r>
              <a:rPr lang="sk-SK" err="1"/>
              <a:t>evaluate</a:t>
            </a:r>
            <a:r>
              <a:rPr lang="sk-SK"/>
              <a:t> </a:t>
            </a:r>
            <a:r>
              <a:rPr lang="sk-SK" err="1"/>
              <a:t>string</a:t>
            </a:r>
            <a:r>
              <a:rPr lang="sk-SK"/>
              <a:t> </a:t>
            </a:r>
            <a:r>
              <a:rPr lang="sk-SK" err="1"/>
              <a:t>from</a:t>
            </a:r>
            <a:r>
              <a:rPr lang="sk-SK"/>
              <a:t> </a:t>
            </a:r>
            <a:r>
              <a:rPr lang="sk-SK" err="1"/>
              <a:t>cmd</a:t>
            </a:r>
            <a:r>
              <a:rPr lang="sk-SK"/>
              <a:t> </a:t>
            </a:r>
            <a:r>
              <a:rPr lang="sk-SK" err="1"/>
              <a:t>line</a:t>
            </a:r>
            <a:endParaRPr lang="sk-SK"/>
          </a:p>
          <a:p>
            <a:r>
              <a:rPr lang="sk-SK" err="1"/>
              <a:t>Own</a:t>
            </a:r>
            <a:r>
              <a:rPr lang="sk-SK"/>
              <a:t> </a:t>
            </a:r>
            <a:r>
              <a:rPr lang="sk-SK" err="1"/>
              <a:t>runtime</a:t>
            </a:r>
            <a:r>
              <a:rPr lang="sk-SK"/>
              <a:t> </a:t>
            </a:r>
            <a:r>
              <a:rPr lang="sk-SK" err="1"/>
              <a:t>globals</a:t>
            </a:r>
            <a:endParaRPr lang="sk-SK"/>
          </a:p>
          <a:p>
            <a:pPr lvl="1"/>
            <a:r>
              <a:rPr lang="sk-SK" err="1"/>
              <a:t>print</a:t>
            </a:r>
            <a:endParaRPr lang="sk-SK"/>
          </a:p>
          <a:p>
            <a:pPr lvl="1"/>
            <a:r>
              <a:rPr lang="sk-SK"/>
              <a:t>...</a:t>
            </a:r>
          </a:p>
          <a:p>
            <a:pPr lvl="1"/>
            <a:r>
              <a:rPr lang="sk-SK"/>
              <a:t>...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E1A9A0-A308-D94D-956F-DE51B46AB3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422" y="1825625"/>
            <a:ext cx="7164209" cy="3205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1769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2F1DB-ECAB-0640-9EF2-C9DC3D927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mongo </a:t>
            </a:r>
            <a:r>
              <a:rPr lang="sk-SK" err="1"/>
              <a:t>shell</a:t>
            </a:r>
            <a:endParaRPr lang="sk-S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6A9B83-D94B-6E46-88A0-EC4DE53684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19534" y="1785382"/>
            <a:ext cx="3470189" cy="4351338"/>
          </a:xfrm>
        </p:spPr>
        <p:txBody>
          <a:bodyPr/>
          <a:lstStyle/>
          <a:p>
            <a:r>
              <a:rPr lang="sk-SK" err="1"/>
              <a:t>Execute</a:t>
            </a:r>
            <a:r>
              <a:rPr lang="sk-SK"/>
              <a:t> *.</a:t>
            </a:r>
            <a:r>
              <a:rPr lang="sk-SK" err="1"/>
              <a:t>js</a:t>
            </a:r>
            <a:r>
              <a:rPr lang="sk-SK"/>
              <a:t> </a:t>
            </a:r>
            <a:r>
              <a:rPr lang="sk-SK" err="1"/>
              <a:t>files</a:t>
            </a:r>
            <a:endParaRPr lang="sk-SK"/>
          </a:p>
          <a:p>
            <a:pPr lvl="1"/>
            <a:r>
              <a:rPr lang="sk-SK" err="1"/>
              <a:t>Sample</a:t>
            </a:r>
            <a:r>
              <a:rPr lang="sk-SK"/>
              <a:t> output of extra </a:t>
            </a:r>
            <a:r>
              <a:rPr lang="sk-SK" err="1"/>
              <a:t>globals</a:t>
            </a:r>
            <a:r>
              <a:rPr lang="sk-SK"/>
              <a:t> </a:t>
            </a:r>
            <a:r>
              <a:rPr lang="sk-SK" err="1"/>
              <a:t>compared</a:t>
            </a:r>
            <a:r>
              <a:rPr lang="sk-SK"/>
              <a:t> to </a:t>
            </a:r>
            <a:r>
              <a:rPr lang="sk-SK" err="1"/>
              <a:t>node.js</a:t>
            </a:r>
            <a:endParaRPr lang="sk-SK"/>
          </a:p>
          <a:p>
            <a:pPr marL="0" indent="0">
              <a:buNone/>
            </a:pPr>
            <a:endParaRPr lang="sk-SK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1B0049-AED3-0E40-99F7-603C1F486E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677" y="2305180"/>
            <a:ext cx="7569200" cy="41097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4282DF4-E857-D840-A23D-F818944892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677" y="1794734"/>
            <a:ext cx="75692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9445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2F1DB-ECAB-0640-9EF2-C9DC3D927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mongo </a:t>
            </a:r>
            <a:r>
              <a:rPr lang="sk-SK" err="1"/>
              <a:t>shell</a:t>
            </a:r>
            <a:r>
              <a:rPr lang="sk-SK"/>
              <a:t> – </a:t>
            </a:r>
            <a:r>
              <a:rPr lang="sk-SK" err="1"/>
              <a:t>Interact</a:t>
            </a:r>
            <a:r>
              <a:rPr lang="sk-SK"/>
              <a:t> </a:t>
            </a:r>
            <a:r>
              <a:rPr lang="sk-SK" err="1"/>
              <a:t>with</a:t>
            </a:r>
            <a:r>
              <a:rPr lang="sk-SK"/>
              <a:t> </a:t>
            </a:r>
            <a:r>
              <a:rPr lang="sk-SK" err="1"/>
              <a:t>database</a:t>
            </a:r>
            <a:endParaRPr lang="sk-S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6A9B83-D94B-6E46-88A0-EC4DE53684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19534" y="1785382"/>
            <a:ext cx="3470189" cy="4351338"/>
          </a:xfrm>
        </p:spPr>
        <p:txBody>
          <a:bodyPr/>
          <a:lstStyle/>
          <a:p>
            <a:r>
              <a:rPr lang="sk-SK"/>
              <a:t>to </a:t>
            </a:r>
            <a:r>
              <a:rPr lang="sk-SK" err="1"/>
              <a:t>query</a:t>
            </a:r>
            <a:r>
              <a:rPr lang="sk-SK"/>
              <a:t> and update </a:t>
            </a:r>
            <a:r>
              <a:rPr lang="sk-SK" err="1"/>
              <a:t>data</a:t>
            </a:r>
            <a:r>
              <a:rPr lang="sk-SK"/>
              <a:t> </a:t>
            </a:r>
          </a:p>
          <a:p>
            <a:r>
              <a:rPr lang="sk-SK" err="1"/>
              <a:t>Combine</a:t>
            </a:r>
            <a:r>
              <a:rPr lang="sk-SK"/>
              <a:t> DB </a:t>
            </a:r>
            <a:r>
              <a:rPr lang="sk-SK" err="1"/>
              <a:t>Queries</a:t>
            </a:r>
            <a:r>
              <a:rPr lang="sk-SK"/>
              <a:t> </a:t>
            </a:r>
            <a:r>
              <a:rPr lang="sk-SK" err="1"/>
              <a:t>with</a:t>
            </a:r>
            <a:r>
              <a:rPr lang="sk-SK"/>
              <a:t> JavaScript </a:t>
            </a:r>
            <a:r>
              <a:rPr lang="sk-SK" err="1"/>
              <a:t>constructions</a:t>
            </a:r>
            <a:endParaRPr lang="sk-SK"/>
          </a:p>
          <a:p>
            <a:r>
              <a:rPr lang="sk-SK" err="1"/>
              <a:t>Perform</a:t>
            </a:r>
            <a:r>
              <a:rPr lang="sk-SK"/>
              <a:t> </a:t>
            </a:r>
            <a:r>
              <a:rPr lang="sk-SK" err="1"/>
              <a:t>administrative</a:t>
            </a:r>
            <a:r>
              <a:rPr lang="sk-SK"/>
              <a:t> </a:t>
            </a:r>
            <a:r>
              <a:rPr lang="sk-SK" err="1"/>
              <a:t>operations</a:t>
            </a:r>
            <a:endParaRPr lang="sk-SK"/>
          </a:p>
          <a:p>
            <a:endParaRPr lang="sk-SK"/>
          </a:p>
          <a:p>
            <a:endParaRPr lang="sk-SK"/>
          </a:p>
          <a:p>
            <a:pPr marL="0" indent="0">
              <a:buNone/>
            </a:pPr>
            <a:endParaRPr lang="sk-SK"/>
          </a:p>
        </p:txBody>
      </p:sp>
      <p:pic>
        <p:nvPicPr>
          <p:cNvPr id="6" name="Content Placeholder 14">
            <a:extLst>
              <a:ext uri="{FF2B5EF4-FFF2-40B4-BE49-F238E27FC236}">
                <a16:creationId xmlns:a16="http://schemas.microsoft.com/office/drawing/2014/main" id="{C2DDB8C5-B793-AC44-A836-E9CC923C5D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844" y="1566133"/>
            <a:ext cx="6894512" cy="43513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2DA83EF-3012-F24B-9A1A-34EAD81C6E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844" y="1566133"/>
            <a:ext cx="6894512" cy="364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248C510-FB62-7D4C-A9C5-19F94F9950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898974"/>
            <a:ext cx="1231900" cy="3556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98ECC9A-820F-6149-8FB3-C206055B9E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5844" y="2634779"/>
            <a:ext cx="4697488" cy="1987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7681DBE-D03B-2246-A7CE-B35607C2CB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201" y="3046871"/>
            <a:ext cx="6882155" cy="6236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27DD77B-7C98-FE4D-BB2B-2FFF9349011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8200" y="3870575"/>
            <a:ext cx="6882155" cy="2691576"/>
          </a:xfrm>
          <a:prstGeom prst="rect">
            <a:avLst/>
          </a:prstGeom>
        </p:spPr>
      </p:pic>
      <p:sp>
        <p:nvSpPr>
          <p:cNvPr id="10" name="Down Arrow 9">
            <a:extLst>
              <a:ext uri="{FF2B5EF4-FFF2-40B4-BE49-F238E27FC236}">
                <a16:creationId xmlns:a16="http://schemas.microsoft.com/office/drawing/2014/main" id="{3907FCCA-574F-5442-ACF6-4EE4DF7D73A8}"/>
              </a:ext>
            </a:extLst>
          </p:cNvPr>
          <p:cNvSpPr/>
          <p:nvPr/>
        </p:nvSpPr>
        <p:spPr>
          <a:xfrm rot="10800000">
            <a:off x="3914454" y="4074817"/>
            <a:ext cx="226032" cy="21355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11" name="Down Arrow 10">
            <a:extLst>
              <a:ext uri="{FF2B5EF4-FFF2-40B4-BE49-F238E27FC236}">
                <a16:creationId xmlns:a16="http://schemas.microsoft.com/office/drawing/2014/main" id="{543B0071-AF66-D749-BED6-56CD877C7F5A}"/>
              </a:ext>
            </a:extLst>
          </p:cNvPr>
          <p:cNvSpPr/>
          <p:nvPr/>
        </p:nvSpPr>
        <p:spPr>
          <a:xfrm>
            <a:off x="2369279" y="2421395"/>
            <a:ext cx="226032" cy="21338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12" name="Down Arrow 11">
            <a:extLst>
              <a:ext uri="{FF2B5EF4-FFF2-40B4-BE49-F238E27FC236}">
                <a16:creationId xmlns:a16="http://schemas.microsoft.com/office/drawing/2014/main" id="{5812D32A-C99E-204B-ABE5-38946543FB5A}"/>
              </a:ext>
            </a:extLst>
          </p:cNvPr>
          <p:cNvSpPr/>
          <p:nvPr/>
        </p:nvSpPr>
        <p:spPr>
          <a:xfrm>
            <a:off x="2143247" y="2833488"/>
            <a:ext cx="226032" cy="19846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4251059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2356E-5B19-4F40-8958-726FF8B1E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err="1"/>
              <a:t>Nashorn</a:t>
            </a:r>
            <a:r>
              <a:rPr lang="sk-SK"/>
              <a:t> - JavaScript </a:t>
            </a:r>
            <a:r>
              <a:rPr lang="sk-SK" err="1"/>
              <a:t>for</a:t>
            </a:r>
            <a:r>
              <a:rPr lang="sk-SK"/>
              <a:t> </a:t>
            </a:r>
            <a:r>
              <a:rPr lang="sk-SK" err="1"/>
              <a:t>the</a:t>
            </a:r>
            <a:r>
              <a:rPr lang="sk-SK"/>
              <a:t> JVM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F24AE9-2E22-0349-A553-CBDF4CE99C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sk-SK"/>
              <a:t>„JavaScript </a:t>
            </a:r>
            <a:r>
              <a:rPr lang="sk-SK" err="1"/>
              <a:t>for</a:t>
            </a:r>
            <a:r>
              <a:rPr lang="sk-SK"/>
              <a:t> </a:t>
            </a:r>
            <a:r>
              <a:rPr lang="sk-SK" err="1"/>
              <a:t>the</a:t>
            </a:r>
            <a:r>
              <a:rPr lang="sk-SK"/>
              <a:t> JVM“</a:t>
            </a:r>
          </a:p>
          <a:p>
            <a:r>
              <a:rPr lang="sk-SK" err="1"/>
              <a:t>Nashorn</a:t>
            </a:r>
            <a:r>
              <a:rPr lang="sk-SK"/>
              <a:t> </a:t>
            </a:r>
            <a:r>
              <a:rPr lang="sk-SK" err="1"/>
              <a:t>is</a:t>
            </a:r>
            <a:r>
              <a:rPr lang="sk-SK"/>
              <a:t> a </a:t>
            </a:r>
            <a:r>
              <a:rPr lang="sk-SK" b="1"/>
              <a:t>JavaScript </a:t>
            </a:r>
            <a:r>
              <a:rPr lang="sk-SK" b="1" err="1"/>
              <a:t>engine</a:t>
            </a:r>
            <a:r>
              <a:rPr lang="sk-SK" b="1"/>
              <a:t> </a:t>
            </a:r>
            <a:r>
              <a:rPr lang="sk-SK" err="1"/>
              <a:t>developed</a:t>
            </a:r>
            <a:r>
              <a:rPr lang="sk-SK"/>
              <a:t> in </a:t>
            </a:r>
            <a:r>
              <a:rPr lang="sk-SK" err="1"/>
              <a:t>the</a:t>
            </a:r>
            <a:r>
              <a:rPr lang="sk-SK"/>
              <a:t> Java </a:t>
            </a:r>
            <a:r>
              <a:rPr lang="sk-SK" err="1"/>
              <a:t>programming</a:t>
            </a:r>
            <a:r>
              <a:rPr lang="sk-SK"/>
              <a:t> </a:t>
            </a:r>
            <a:r>
              <a:rPr lang="sk-SK" err="1"/>
              <a:t>language</a:t>
            </a:r>
            <a:r>
              <a:rPr lang="sk-SK"/>
              <a:t> by Oracle. </a:t>
            </a:r>
          </a:p>
          <a:p>
            <a:r>
              <a:rPr lang="sk-SK" err="1"/>
              <a:t>It</a:t>
            </a:r>
            <a:r>
              <a:rPr lang="sk-SK"/>
              <a:t> </a:t>
            </a:r>
            <a:r>
              <a:rPr lang="sk-SK" err="1"/>
              <a:t>is</a:t>
            </a:r>
            <a:r>
              <a:rPr lang="sk-SK"/>
              <a:t> </a:t>
            </a:r>
            <a:r>
              <a:rPr lang="sk-SK" err="1"/>
              <a:t>based</a:t>
            </a:r>
            <a:r>
              <a:rPr lang="sk-SK"/>
              <a:t> on </a:t>
            </a:r>
            <a:r>
              <a:rPr lang="sk-SK" err="1"/>
              <a:t>the</a:t>
            </a:r>
            <a:r>
              <a:rPr lang="sk-SK"/>
              <a:t> Da Vinci </a:t>
            </a:r>
            <a:r>
              <a:rPr lang="sk-SK" err="1"/>
              <a:t>Machine</a:t>
            </a:r>
            <a:r>
              <a:rPr lang="sk-SK"/>
              <a:t> (JSR 292) and has </a:t>
            </a:r>
            <a:r>
              <a:rPr lang="sk-SK" err="1"/>
              <a:t>been</a:t>
            </a:r>
            <a:r>
              <a:rPr lang="sk-SK"/>
              <a:t> </a:t>
            </a:r>
            <a:r>
              <a:rPr lang="sk-SK" b="1" err="1"/>
              <a:t>released</a:t>
            </a:r>
            <a:r>
              <a:rPr lang="sk-SK" b="1"/>
              <a:t> </a:t>
            </a:r>
            <a:r>
              <a:rPr lang="sk-SK" b="1" err="1"/>
              <a:t>with</a:t>
            </a:r>
            <a:r>
              <a:rPr lang="sk-SK" b="1"/>
              <a:t> Java 8</a:t>
            </a:r>
            <a:r>
              <a:rPr lang="sk-SK"/>
              <a:t>.</a:t>
            </a:r>
          </a:p>
          <a:p>
            <a:r>
              <a:rPr lang="sk-SK" err="1"/>
              <a:t>Allow</a:t>
            </a:r>
            <a:r>
              <a:rPr lang="sk-SK"/>
              <a:t> </a:t>
            </a:r>
            <a:r>
              <a:rPr lang="sk-SK" b="1" err="1"/>
              <a:t>embedding</a:t>
            </a:r>
            <a:r>
              <a:rPr lang="sk-SK" b="1"/>
              <a:t> JavaScript </a:t>
            </a:r>
            <a:r>
              <a:rPr lang="sk-SK"/>
              <a:t>in </a:t>
            </a:r>
            <a:r>
              <a:rPr lang="sk-SK" b="1"/>
              <a:t>Java </a:t>
            </a:r>
            <a:r>
              <a:rPr lang="sk-SK" err="1"/>
              <a:t>applications</a:t>
            </a:r>
            <a:r>
              <a:rPr lang="sk-SK"/>
              <a:t> </a:t>
            </a:r>
            <a:r>
              <a:rPr lang="sk-SK" err="1"/>
              <a:t>via</a:t>
            </a:r>
            <a:r>
              <a:rPr lang="sk-SK"/>
              <a:t> </a:t>
            </a:r>
            <a:r>
              <a:rPr lang="sk-SK">
                <a:hlinkClick r:id="rId2" tooltip="Scripting for the Java Platform"/>
              </a:rPr>
              <a:t>JSR-223</a:t>
            </a:r>
            <a:r>
              <a:rPr lang="sk-SK"/>
              <a:t> and </a:t>
            </a:r>
          </a:p>
          <a:p>
            <a:r>
              <a:rPr lang="sk-SK" b="1" err="1"/>
              <a:t>Develop</a:t>
            </a:r>
            <a:r>
              <a:rPr lang="sk-SK" b="1"/>
              <a:t> </a:t>
            </a:r>
            <a:r>
              <a:rPr lang="sk-SK" b="1" err="1"/>
              <a:t>standalone</a:t>
            </a:r>
            <a:r>
              <a:rPr lang="sk-SK" b="1"/>
              <a:t> </a:t>
            </a:r>
            <a:r>
              <a:rPr lang="sk-SK"/>
              <a:t>JavaScript </a:t>
            </a:r>
            <a:r>
              <a:rPr lang="sk-SK" err="1"/>
              <a:t>applications</a:t>
            </a:r>
            <a:endParaRPr lang="sk-SK"/>
          </a:p>
          <a:p>
            <a:r>
              <a:rPr lang="sk-SK" err="1"/>
              <a:t>OpenSource</a:t>
            </a:r>
            <a:r>
              <a:rPr lang="sk-SK"/>
              <a:t> </a:t>
            </a:r>
            <a:r>
              <a:rPr lang="sk-SK">
                <a:hlinkClick r:id="rId3"/>
              </a:rPr>
              <a:t>http://openjdk.java.net/projects/nashorn/</a:t>
            </a:r>
            <a:endParaRPr lang="sk-SK"/>
          </a:p>
          <a:p>
            <a:r>
              <a:rPr lang="sk-SK"/>
              <a:t>JEP 335: </a:t>
            </a:r>
            <a:r>
              <a:rPr lang="sk-SK" err="1"/>
              <a:t>Deprecate</a:t>
            </a:r>
            <a:r>
              <a:rPr lang="sk-SK"/>
              <a:t> </a:t>
            </a:r>
            <a:r>
              <a:rPr lang="sk-SK" err="1"/>
              <a:t>the</a:t>
            </a:r>
            <a:r>
              <a:rPr lang="sk-SK"/>
              <a:t> </a:t>
            </a:r>
            <a:r>
              <a:rPr lang="sk-SK" err="1"/>
              <a:t>Nashorn</a:t>
            </a:r>
            <a:r>
              <a:rPr lang="sk-SK"/>
              <a:t> JavaScript </a:t>
            </a:r>
            <a:r>
              <a:rPr lang="sk-SK" err="1"/>
              <a:t>Engine</a:t>
            </a:r>
            <a:endParaRPr lang="sk-SK"/>
          </a:p>
          <a:p>
            <a:r>
              <a:rPr lang="sk-SK" err="1"/>
              <a:t>Implementation</a:t>
            </a:r>
            <a:r>
              <a:rPr lang="sk-SK"/>
              <a:t> of </a:t>
            </a:r>
            <a:r>
              <a:rPr lang="sk-SK" err="1"/>
              <a:t>the</a:t>
            </a:r>
            <a:r>
              <a:rPr lang="sk-SK"/>
              <a:t> </a:t>
            </a:r>
            <a:r>
              <a:rPr lang="sk-SK" b="1" err="1"/>
              <a:t>ECMAScript</a:t>
            </a:r>
            <a:r>
              <a:rPr lang="sk-SK" b="1"/>
              <a:t> </a:t>
            </a:r>
            <a:r>
              <a:rPr lang="sk-SK" b="1" err="1"/>
              <a:t>Edition</a:t>
            </a:r>
            <a:r>
              <a:rPr lang="sk-SK" b="1"/>
              <a:t> 5.1 </a:t>
            </a:r>
            <a:r>
              <a:rPr lang="sk-SK" b="1" err="1"/>
              <a:t>Language</a:t>
            </a:r>
            <a:r>
              <a:rPr lang="sk-SK" b="1"/>
              <a:t> </a:t>
            </a:r>
            <a:r>
              <a:rPr lang="sk-SK" b="1" err="1"/>
              <a:t>Specification</a:t>
            </a:r>
            <a:r>
              <a:rPr lang="sk-SK" b="1"/>
              <a:t> (</a:t>
            </a:r>
            <a:r>
              <a:rPr lang="sk-SK"/>
              <a:t>2009) </a:t>
            </a:r>
          </a:p>
          <a:p>
            <a:r>
              <a:rPr lang="sk-SK"/>
              <a:t>Access to Java API, extra </a:t>
            </a:r>
            <a:r>
              <a:rPr lang="sk-SK" err="1"/>
              <a:t>globals</a:t>
            </a:r>
            <a:r>
              <a:rPr lang="sk-SK"/>
              <a:t> </a:t>
            </a:r>
          </a:p>
          <a:p>
            <a:r>
              <a:rPr lang="sk-SK"/>
              <a:t>No module </a:t>
            </a:r>
            <a:r>
              <a:rPr lang="sk-SK" err="1"/>
              <a:t>system</a:t>
            </a:r>
            <a:r>
              <a:rPr lang="sk-SK"/>
              <a:t> (</a:t>
            </a:r>
            <a:r>
              <a:rPr lang="sk-SK" err="1"/>
              <a:t>load</a:t>
            </a:r>
            <a:r>
              <a:rPr lang="sk-SK"/>
              <a:t>)</a:t>
            </a:r>
          </a:p>
          <a:p>
            <a:r>
              <a:rPr lang="sk-SK" b="1" err="1"/>
              <a:t>jjs</a:t>
            </a:r>
            <a:r>
              <a:rPr lang="sk-SK" b="1"/>
              <a:t> </a:t>
            </a:r>
            <a:r>
              <a:rPr lang="sk-SK" b="1" err="1"/>
              <a:t>command</a:t>
            </a:r>
            <a:r>
              <a:rPr lang="sk-SK" b="1"/>
              <a:t> </a:t>
            </a:r>
            <a:r>
              <a:rPr lang="sk-SK"/>
              <a:t>- to run </a:t>
            </a:r>
            <a:r>
              <a:rPr lang="sk-SK" err="1"/>
              <a:t>scripts</a:t>
            </a:r>
            <a:r>
              <a:rPr lang="sk-SK"/>
              <a:t> or </a:t>
            </a:r>
            <a:r>
              <a:rPr lang="sk-SK" err="1"/>
              <a:t>interactive</a:t>
            </a:r>
            <a:r>
              <a:rPr lang="sk-SK"/>
              <a:t> REPL, or </a:t>
            </a:r>
            <a:r>
              <a:rPr lang="sk-SK" b="1"/>
              <a:t>Shell </a:t>
            </a:r>
            <a:r>
              <a:rPr lang="sk-SK" b="1" err="1"/>
              <a:t>invocations</a:t>
            </a:r>
            <a:r>
              <a:rPr lang="sk-SK"/>
              <a:t> </a:t>
            </a:r>
          </a:p>
          <a:p>
            <a:endParaRPr lang="sk-SK"/>
          </a:p>
          <a:p>
            <a:endParaRPr lang="sk-SK"/>
          </a:p>
          <a:p>
            <a:endParaRPr lang="sk-SK"/>
          </a:p>
        </p:txBody>
      </p:sp>
      <p:pic>
        <p:nvPicPr>
          <p:cNvPr id="6" name="Graphic 5" descr="Smiling Face with No Fill">
            <a:extLst>
              <a:ext uri="{FF2B5EF4-FFF2-40B4-BE49-F238E27FC236}">
                <a16:creationId xmlns:a16="http://schemas.microsoft.com/office/drawing/2014/main" id="{ED7EE8D2-5C2B-AC44-B143-0378B9483D8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0223" y="4672456"/>
            <a:ext cx="410817" cy="410817"/>
          </a:xfrm>
          <a:prstGeom prst="rect">
            <a:avLst/>
          </a:prstGeom>
        </p:spPr>
      </p:pic>
      <p:pic>
        <p:nvPicPr>
          <p:cNvPr id="7" name="Graphic 6" descr="Crying Face with Solid Fill">
            <a:extLst>
              <a:ext uri="{FF2B5EF4-FFF2-40B4-BE49-F238E27FC236}">
                <a16:creationId xmlns:a16="http://schemas.microsoft.com/office/drawing/2014/main" id="{B14D6016-4A50-7843-BF42-61E9236C373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9360" y="5058335"/>
            <a:ext cx="411680" cy="41168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5A5604A-A956-8D43-99CE-9FF419F65C86}"/>
              </a:ext>
            </a:extLst>
          </p:cNvPr>
          <p:cNvSpPr/>
          <p:nvPr/>
        </p:nvSpPr>
        <p:spPr>
          <a:xfrm>
            <a:off x="838200" y="6311900"/>
            <a:ext cx="6096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sk-SK" sz="800">
                <a:hlinkClick r:id="rId8"/>
              </a:rPr>
              <a:t>https://docs.oracle.com/javase/8/docs/technotes/guides/scripting/nashorn/intro.html</a:t>
            </a:r>
            <a:r>
              <a:rPr lang="sk-SK" sz="800"/>
              <a:t> </a:t>
            </a:r>
          </a:p>
        </p:txBody>
      </p:sp>
      <p:pic>
        <p:nvPicPr>
          <p:cNvPr id="9" name="Graphic 8" descr="Surprised Face with No Fill">
            <a:extLst>
              <a:ext uri="{FF2B5EF4-FFF2-40B4-BE49-F238E27FC236}">
                <a16:creationId xmlns:a16="http://schemas.microsoft.com/office/drawing/2014/main" id="{D371288E-FB01-4A4F-8FA1-0AA80F707F1F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99360" y="4260776"/>
            <a:ext cx="411680" cy="411680"/>
          </a:xfrm>
          <a:prstGeom prst="rect">
            <a:avLst/>
          </a:prstGeom>
        </p:spPr>
      </p:pic>
      <p:pic>
        <p:nvPicPr>
          <p:cNvPr id="10" name="Graphic 9" descr="Smiling Face with No Fill">
            <a:extLst>
              <a:ext uri="{FF2B5EF4-FFF2-40B4-BE49-F238E27FC236}">
                <a16:creationId xmlns:a16="http://schemas.microsoft.com/office/drawing/2014/main" id="{D7DA76B2-860D-B442-BD9F-D47CC1AE3AE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30368" y="5470015"/>
            <a:ext cx="410817" cy="41081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C33ECA9-77BF-2142-8CF0-FE9247D0E053}"/>
              </a:ext>
            </a:extLst>
          </p:cNvPr>
          <p:cNvSpPr/>
          <p:nvPr/>
        </p:nvSpPr>
        <p:spPr>
          <a:xfrm>
            <a:off x="4241411" y="1776449"/>
            <a:ext cx="53855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k-SK" err="1"/>
              <a:t>https</a:t>
            </a:r>
            <a:r>
              <a:rPr lang="sk-SK"/>
              <a:t>://</a:t>
            </a:r>
            <a:r>
              <a:rPr lang="sk-SK" err="1"/>
              <a:t>moduscreate.com</a:t>
            </a:r>
            <a:r>
              <a:rPr lang="sk-SK"/>
              <a:t>/blog/</a:t>
            </a:r>
            <a:r>
              <a:rPr lang="sk-SK" err="1"/>
              <a:t>javascript</a:t>
            </a:r>
            <a:r>
              <a:rPr lang="sk-SK"/>
              <a:t>-and-</a:t>
            </a:r>
            <a:r>
              <a:rPr lang="sk-SK" err="1"/>
              <a:t>the</a:t>
            </a:r>
            <a:r>
              <a:rPr lang="sk-SK"/>
              <a:t>-</a:t>
            </a:r>
            <a:r>
              <a:rPr lang="sk-SK" err="1"/>
              <a:t>jvm</a:t>
            </a:r>
            <a:r>
              <a:rPr lang="sk-SK"/>
              <a:t>/</a:t>
            </a:r>
          </a:p>
        </p:txBody>
      </p:sp>
      <p:pic>
        <p:nvPicPr>
          <p:cNvPr id="11" name="Graphic 10" descr="Smiling Face with No Fill">
            <a:extLst>
              <a:ext uri="{FF2B5EF4-FFF2-40B4-BE49-F238E27FC236}">
                <a16:creationId xmlns:a16="http://schemas.microsoft.com/office/drawing/2014/main" id="{69E5680A-10CB-204D-A817-D379689662E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9360" y="3553828"/>
            <a:ext cx="410817" cy="410817"/>
          </a:xfrm>
          <a:prstGeom prst="rect">
            <a:avLst/>
          </a:prstGeom>
        </p:spPr>
      </p:pic>
      <p:pic>
        <p:nvPicPr>
          <p:cNvPr id="12" name="Graphic 11" descr="Surprised Face with No Fill">
            <a:extLst>
              <a:ext uri="{FF2B5EF4-FFF2-40B4-BE49-F238E27FC236}">
                <a16:creationId xmlns:a16="http://schemas.microsoft.com/office/drawing/2014/main" id="{B4BAB65A-0CD4-8A46-8E1D-A68FC6B67DD2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98497" y="3906439"/>
            <a:ext cx="411680" cy="411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9685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2F1DB-ECAB-0640-9EF2-C9DC3D927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err="1"/>
              <a:t>Nashorn</a:t>
            </a:r>
            <a:r>
              <a:rPr lang="sk-SK"/>
              <a:t> – </a:t>
            </a:r>
            <a:r>
              <a:rPr lang="sk-SK" err="1"/>
              <a:t>jjs</a:t>
            </a:r>
            <a:endParaRPr lang="sk-S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6A9B83-D94B-6E46-88A0-EC4DE53684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83610" y="1825625"/>
            <a:ext cx="3470189" cy="4351338"/>
          </a:xfrm>
        </p:spPr>
        <p:txBody>
          <a:bodyPr/>
          <a:lstStyle/>
          <a:p>
            <a:r>
              <a:rPr lang="sk-SK" dirty="0"/>
              <a:t>REPL – </a:t>
            </a:r>
            <a:r>
              <a:rPr lang="sk-SK" dirty="0" err="1"/>
              <a:t>interactive</a:t>
            </a:r>
            <a:endParaRPr lang="sk-SK" dirty="0"/>
          </a:p>
          <a:p>
            <a:r>
              <a:rPr lang="sk-SK" dirty="0"/>
              <a:t>No </a:t>
            </a:r>
            <a:r>
              <a:rPr lang="sk-SK" dirty="0" err="1"/>
              <a:t>autocomplete</a:t>
            </a:r>
            <a:r>
              <a:rPr lang="sk-SK" dirty="0"/>
              <a:t> ?</a:t>
            </a:r>
          </a:p>
          <a:p>
            <a:r>
              <a:rPr lang="sk-SK" dirty="0"/>
              <a:t>No </a:t>
            </a:r>
            <a:r>
              <a:rPr lang="sk-SK" dirty="0" err="1"/>
              <a:t>previous</a:t>
            </a:r>
            <a:r>
              <a:rPr lang="sk-SK" dirty="0"/>
              <a:t> </a:t>
            </a:r>
            <a:r>
              <a:rPr lang="sk-SK" dirty="0" err="1"/>
              <a:t>next</a:t>
            </a:r>
            <a:r>
              <a:rPr lang="sk-SK" dirty="0"/>
              <a:t> </a:t>
            </a:r>
            <a:r>
              <a:rPr lang="sk-SK" dirty="0" err="1"/>
              <a:t>command</a:t>
            </a:r>
            <a:r>
              <a:rPr lang="sk-SK" dirty="0"/>
              <a:t> ?</a:t>
            </a:r>
          </a:p>
          <a:p>
            <a:r>
              <a:rPr lang="sk-SK" dirty="0" err="1"/>
              <a:t>Own</a:t>
            </a:r>
            <a:r>
              <a:rPr lang="sk-SK" dirty="0"/>
              <a:t> </a:t>
            </a:r>
            <a:r>
              <a:rPr lang="sk-SK" dirty="0" err="1"/>
              <a:t>globals</a:t>
            </a:r>
            <a:endParaRPr lang="sk-SK" dirty="0"/>
          </a:p>
          <a:p>
            <a:endParaRPr lang="sk-SK" dirty="0"/>
          </a:p>
          <a:p>
            <a:endParaRPr lang="sk-SK" dirty="0"/>
          </a:p>
          <a:p>
            <a:endParaRPr lang="sk-SK" dirty="0"/>
          </a:p>
          <a:p>
            <a:endParaRPr lang="sk-SK" dirty="0"/>
          </a:p>
        </p:txBody>
      </p:sp>
      <p:pic>
        <p:nvPicPr>
          <p:cNvPr id="4" name="Content Placeholder 14">
            <a:extLst>
              <a:ext uri="{FF2B5EF4-FFF2-40B4-BE49-F238E27FC236}">
                <a16:creationId xmlns:a16="http://schemas.microsoft.com/office/drawing/2014/main" id="{672B8CD2-3EC1-B74B-9F93-02706BB2BB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6894512" cy="43513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97BB40-0928-B74B-BF00-AC6305C9F6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25625"/>
            <a:ext cx="6608762" cy="50641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F29B1C5-1E50-C747-8C1D-38F475AB55D4}"/>
              </a:ext>
            </a:extLst>
          </p:cNvPr>
          <p:cNvSpPr/>
          <p:nvPr/>
        </p:nvSpPr>
        <p:spPr>
          <a:xfrm>
            <a:off x="838199" y="6442007"/>
            <a:ext cx="1017435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k-SK" sz="800">
                <a:hlinkClick r:id="rId4"/>
              </a:rPr>
              <a:t>https://docs.oracle.com/javase/8/docs/technotes/guides/scripting/nashorn/intro.html</a:t>
            </a:r>
            <a:r>
              <a:rPr lang="sk-SK" sz="800"/>
              <a:t> , </a:t>
            </a:r>
            <a:r>
              <a:rPr lang="sk-SK" sz="800">
                <a:hlinkClick r:id="rId5"/>
              </a:rPr>
              <a:t>https://docs.oracle.com/javase/8/docs/technotes/tools/unix/jjs.html</a:t>
            </a:r>
            <a:endParaRPr lang="sk-SK" sz="800"/>
          </a:p>
          <a:p>
            <a:endParaRPr lang="sk-SK" sz="80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C257265-6FFF-134C-9415-2B406423A1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200" y="2466981"/>
            <a:ext cx="3378200" cy="1384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C0BC3F0-17E3-064E-AD72-44770503B8F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8200" y="3986218"/>
            <a:ext cx="6911136" cy="2325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3492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2F1DB-ECAB-0640-9EF2-C9DC3D927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err="1"/>
              <a:t>Nashorn</a:t>
            </a:r>
            <a:r>
              <a:rPr lang="sk-SK"/>
              <a:t> – </a:t>
            </a:r>
            <a:r>
              <a:rPr lang="sk-SK" err="1"/>
              <a:t>jjs</a:t>
            </a:r>
            <a:r>
              <a:rPr lang="sk-SK"/>
              <a:t> – </a:t>
            </a:r>
            <a:r>
              <a:rPr lang="sk-SK" err="1"/>
              <a:t>access</a:t>
            </a:r>
            <a:r>
              <a:rPr lang="sk-SK"/>
              <a:t> to Java</a:t>
            </a:r>
          </a:p>
        </p:txBody>
      </p:sp>
      <p:pic>
        <p:nvPicPr>
          <p:cNvPr id="4" name="Content Placeholder 14">
            <a:extLst>
              <a:ext uri="{FF2B5EF4-FFF2-40B4-BE49-F238E27FC236}">
                <a16:creationId xmlns:a16="http://schemas.microsoft.com/office/drawing/2014/main" id="{672B8CD2-3EC1-B74B-9F93-02706BB2BB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6894512" cy="43513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DFBFEA1-E916-3849-A9C1-FED96F07AE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5444919"/>
            <a:ext cx="5486400" cy="698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CEF3EB5-C5C0-F449-98DC-614A87E7C3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655421"/>
            <a:ext cx="4889500" cy="381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443C325-BB26-B346-875C-8366FB0F55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1835857"/>
            <a:ext cx="3221252" cy="1774205"/>
          </a:xfrm>
          <a:prstGeom prst="rect">
            <a:avLst/>
          </a:prstGeom>
        </p:spPr>
      </p:pic>
      <p:sp>
        <p:nvSpPr>
          <p:cNvPr id="10" name="Down Arrow 9">
            <a:extLst>
              <a:ext uri="{FF2B5EF4-FFF2-40B4-BE49-F238E27FC236}">
                <a16:creationId xmlns:a16="http://schemas.microsoft.com/office/drawing/2014/main" id="{F7944B65-6933-0C48-A654-7B85C2D02440}"/>
              </a:ext>
            </a:extLst>
          </p:cNvPr>
          <p:cNvSpPr/>
          <p:nvPr/>
        </p:nvSpPr>
        <p:spPr>
          <a:xfrm rot="5400000">
            <a:off x="3931011" y="2506932"/>
            <a:ext cx="256880" cy="68893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F4B80F1D-E10E-4844-BD59-03A0DABA97DC}"/>
              </a:ext>
            </a:extLst>
          </p:cNvPr>
          <p:cNvSpPr txBox="1">
            <a:spLocks/>
          </p:cNvSpPr>
          <p:nvPr/>
        </p:nvSpPr>
        <p:spPr>
          <a:xfrm>
            <a:off x="8034508" y="1825625"/>
            <a:ext cx="374581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k-SK" err="1"/>
              <a:t>Use</a:t>
            </a:r>
            <a:r>
              <a:rPr lang="sk-SK"/>
              <a:t> Java </a:t>
            </a:r>
            <a:r>
              <a:rPr lang="sk-SK" err="1"/>
              <a:t>from</a:t>
            </a:r>
            <a:r>
              <a:rPr lang="sk-SK"/>
              <a:t> JavaScript</a:t>
            </a:r>
          </a:p>
          <a:p>
            <a:r>
              <a:rPr lang="sk-SK" err="1"/>
              <a:t>Margshaling</a:t>
            </a:r>
            <a:r>
              <a:rPr lang="sk-SK"/>
              <a:t> </a:t>
            </a:r>
            <a:r>
              <a:rPr lang="sk-SK" err="1"/>
              <a:t>unmarshaling</a:t>
            </a:r>
            <a:r>
              <a:rPr lang="sk-SK"/>
              <a:t> </a:t>
            </a:r>
            <a:r>
              <a:rPr lang="sk-SK" err="1"/>
              <a:t>types</a:t>
            </a:r>
            <a:endParaRPr lang="sk-SK"/>
          </a:p>
          <a:p>
            <a:r>
              <a:rPr lang="sk-SK" err="1"/>
              <a:t>Returning</a:t>
            </a:r>
            <a:r>
              <a:rPr lang="sk-SK"/>
              <a:t> </a:t>
            </a:r>
            <a:r>
              <a:rPr lang="sk-SK" err="1"/>
              <a:t>Objects</a:t>
            </a:r>
            <a:endParaRPr lang="sk-SK"/>
          </a:p>
          <a:p>
            <a:r>
              <a:rPr lang="sk-SK" err="1"/>
              <a:t>Thread</a:t>
            </a:r>
            <a:r>
              <a:rPr lang="sk-SK"/>
              <a:t> </a:t>
            </a:r>
            <a:r>
              <a:rPr lang="sk-SK" err="1"/>
              <a:t>safety</a:t>
            </a:r>
            <a:endParaRPr lang="sk-SK"/>
          </a:p>
          <a:p>
            <a:r>
              <a:rPr lang="sk-SK" err="1"/>
              <a:t>Extending</a:t>
            </a:r>
            <a:r>
              <a:rPr lang="sk-SK"/>
              <a:t> </a:t>
            </a:r>
            <a:r>
              <a:rPr lang="sk-SK" err="1"/>
              <a:t>classes</a:t>
            </a:r>
            <a:endParaRPr lang="sk-SK"/>
          </a:p>
          <a:p>
            <a:endParaRPr lang="sk-SK"/>
          </a:p>
          <a:p>
            <a:endParaRPr lang="sk-SK"/>
          </a:p>
          <a:p>
            <a:endParaRPr lang="sk-SK"/>
          </a:p>
          <a:p>
            <a:endParaRPr lang="sk-SK"/>
          </a:p>
          <a:p>
            <a:endParaRPr lang="sk-SK"/>
          </a:p>
          <a:p>
            <a:endParaRPr lang="sk-SK"/>
          </a:p>
          <a:p>
            <a:endParaRPr lang="sk-SK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3D88D59-AA00-5A42-9C81-14DC85058EA4}"/>
              </a:ext>
            </a:extLst>
          </p:cNvPr>
          <p:cNvSpPr/>
          <p:nvPr/>
        </p:nvSpPr>
        <p:spPr>
          <a:xfrm>
            <a:off x="666983" y="6319203"/>
            <a:ext cx="6096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sk-SK" sz="800" err="1"/>
              <a:t>https</a:t>
            </a:r>
            <a:r>
              <a:rPr lang="sk-SK" sz="800"/>
              <a:t>://</a:t>
            </a:r>
            <a:r>
              <a:rPr lang="sk-SK" sz="800" err="1"/>
              <a:t>docs.oracle.com</a:t>
            </a:r>
            <a:r>
              <a:rPr lang="sk-SK" sz="800"/>
              <a:t>/</a:t>
            </a:r>
            <a:r>
              <a:rPr lang="sk-SK" sz="800" err="1"/>
              <a:t>javase</a:t>
            </a:r>
            <a:r>
              <a:rPr lang="sk-SK" sz="800"/>
              <a:t>/8/</a:t>
            </a:r>
            <a:r>
              <a:rPr lang="sk-SK" sz="800" err="1"/>
              <a:t>docs</a:t>
            </a:r>
            <a:r>
              <a:rPr lang="sk-SK" sz="800"/>
              <a:t>/</a:t>
            </a:r>
            <a:r>
              <a:rPr lang="sk-SK" sz="800" err="1"/>
              <a:t>technotes</a:t>
            </a:r>
            <a:r>
              <a:rPr lang="sk-SK" sz="800"/>
              <a:t>/</a:t>
            </a:r>
            <a:r>
              <a:rPr lang="sk-SK" sz="800" err="1"/>
              <a:t>guides</a:t>
            </a:r>
            <a:r>
              <a:rPr lang="sk-SK" sz="800"/>
              <a:t>/</a:t>
            </a:r>
            <a:r>
              <a:rPr lang="sk-SK" sz="800" err="1"/>
              <a:t>scripting</a:t>
            </a:r>
            <a:r>
              <a:rPr lang="sk-SK" sz="800"/>
              <a:t>/</a:t>
            </a:r>
            <a:r>
              <a:rPr lang="sk-SK" sz="800" err="1"/>
              <a:t>nashorn</a:t>
            </a:r>
            <a:r>
              <a:rPr lang="sk-SK" sz="800"/>
              <a:t>/api.html#sthref18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6DDB900-3F0E-9544-9AFB-18309C04BF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200" y="4075601"/>
            <a:ext cx="4794483" cy="1298198"/>
          </a:xfrm>
          <a:prstGeom prst="rect">
            <a:avLst/>
          </a:prstGeom>
        </p:spPr>
      </p:pic>
      <p:sp>
        <p:nvSpPr>
          <p:cNvPr id="11" name="Down Arrow 10">
            <a:extLst>
              <a:ext uri="{FF2B5EF4-FFF2-40B4-BE49-F238E27FC236}">
                <a16:creationId xmlns:a16="http://schemas.microsoft.com/office/drawing/2014/main" id="{D9F6AEE5-6CA0-2544-9D83-F64A651EFC6E}"/>
              </a:ext>
            </a:extLst>
          </p:cNvPr>
          <p:cNvSpPr/>
          <p:nvPr/>
        </p:nvSpPr>
        <p:spPr>
          <a:xfrm rot="5400000">
            <a:off x="5754006" y="4067237"/>
            <a:ext cx="256880" cy="68893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434498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DF903A-D2E9-C64F-8B72-DA638EE6A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err="1"/>
              <a:t>Nashorn</a:t>
            </a:r>
            <a:r>
              <a:rPr lang="sk-SK"/>
              <a:t> – </a:t>
            </a:r>
            <a:r>
              <a:rPr lang="sk-SK" err="1"/>
              <a:t>jjs</a:t>
            </a:r>
            <a:r>
              <a:rPr lang="sk-SK"/>
              <a:t> – </a:t>
            </a:r>
            <a:r>
              <a:rPr lang="sk-SK" err="1"/>
              <a:t>access</a:t>
            </a:r>
            <a:r>
              <a:rPr lang="sk-SK"/>
              <a:t> to Java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CC685B-684C-8144-8502-5E99FEF50D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25195" y="1825625"/>
            <a:ext cx="4228604" cy="4351338"/>
          </a:xfrm>
        </p:spPr>
        <p:txBody>
          <a:bodyPr/>
          <a:lstStyle/>
          <a:p>
            <a:r>
              <a:rPr lang="sk-SK"/>
              <a:t>More </a:t>
            </a:r>
            <a:r>
              <a:rPr lang="sk-SK" err="1"/>
              <a:t>practical</a:t>
            </a:r>
            <a:r>
              <a:rPr lang="sk-SK"/>
              <a:t> </a:t>
            </a:r>
            <a:r>
              <a:rPr lang="sk-SK" err="1"/>
              <a:t>examples</a:t>
            </a:r>
            <a:endParaRPr lang="sk-SK"/>
          </a:p>
          <a:p>
            <a:r>
              <a:rPr lang="sk-SK" err="1"/>
              <a:t>Some</a:t>
            </a:r>
            <a:r>
              <a:rPr lang="sk-SK"/>
              <a:t> </a:t>
            </a:r>
            <a:r>
              <a:rPr lang="sk-SK" err="1"/>
              <a:t>people</a:t>
            </a:r>
            <a:r>
              <a:rPr lang="sk-SK"/>
              <a:t> </a:t>
            </a:r>
            <a:r>
              <a:rPr lang="sk-SK" err="1"/>
              <a:t>use</a:t>
            </a:r>
            <a:r>
              <a:rPr lang="sk-SK"/>
              <a:t> </a:t>
            </a:r>
            <a:r>
              <a:rPr lang="sk-SK" err="1"/>
              <a:t>JavaFX</a:t>
            </a:r>
            <a:r>
              <a:rPr lang="sk-SK"/>
              <a:t> </a:t>
            </a:r>
            <a:r>
              <a:rPr lang="sk-SK" err="1"/>
              <a:t>from</a:t>
            </a:r>
            <a:r>
              <a:rPr lang="sk-SK"/>
              <a:t> JS</a:t>
            </a:r>
          </a:p>
          <a:p>
            <a:r>
              <a:rPr lang="sk-SK"/>
              <a:t>...</a:t>
            </a:r>
          </a:p>
          <a:p>
            <a:r>
              <a:rPr lang="sk-SK"/>
              <a:t>...</a:t>
            </a:r>
          </a:p>
          <a:p>
            <a:endParaRPr lang="sk-SK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33FEA6-C20F-164E-BF15-695EF8F2D6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6"/>
            <a:ext cx="5539076" cy="4351338"/>
          </a:xfrm>
          <a:prstGeom prst="rect">
            <a:avLst/>
          </a:prstGeom>
        </p:spPr>
      </p:pic>
      <p:pic>
        <p:nvPicPr>
          <p:cNvPr id="5" name="Graphic 4" descr="Smiling Face with No Fill">
            <a:extLst>
              <a:ext uri="{FF2B5EF4-FFF2-40B4-BE49-F238E27FC236}">
                <a16:creationId xmlns:a16="http://schemas.microsoft.com/office/drawing/2014/main" id="{EF80E4E1-D785-FA42-9658-1675653199C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77276" y="2333017"/>
            <a:ext cx="410817" cy="41081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C9E8F78-FBCD-7B40-8578-48FF45AA1A6B}"/>
              </a:ext>
            </a:extLst>
          </p:cNvPr>
          <p:cNvSpPr/>
          <p:nvPr/>
        </p:nvSpPr>
        <p:spPr>
          <a:xfrm>
            <a:off x="568924" y="6176963"/>
            <a:ext cx="189827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k-SK" sz="800" err="1"/>
              <a:t>https</a:t>
            </a:r>
            <a:r>
              <a:rPr lang="sk-SK" sz="800"/>
              <a:t>://</a:t>
            </a:r>
            <a:r>
              <a:rPr lang="sk-SK" sz="800" err="1"/>
              <a:t>www.n-k.de</a:t>
            </a:r>
            <a:r>
              <a:rPr lang="sk-SK" sz="800"/>
              <a:t>/</a:t>
            </a:r>
            <a:r>
              <a:rPr lang="sk-SK" sz="800" b="1" err="1"/>
              <a:t>riding-the-nashorn</a:t>
            </a:r>
            <a:r>
              <a:rPr lang="sk-SK" sz="80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6623508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2F1DB-ECAB-0640-9EF2-C9DC3D927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err="1"/>
              <a:t>Nashorn</a:t>
            </a:r>
            <a:r>
              <a:rPr lang="sk-SK"/>
              <a:t> – </a:t>
            </a:r>
            <a:r>
              <a:rPr lang="sk-SK" err="1"/>
              <a:t>jjs</a:t>
            </a:r>
            <a:r>
              <a:rPr lang="sk-SK"/>
              <a:t> – </a:t>
            </a:r>
            <a:r>
              <a:rPr lang="sk-SK" err="1"/>
              <a:t>Nashorn</a:t>
            </a:r>
            <a:r>
              <a:rPr lang="sk-SK"/>
              <a:t> and Shell </a:t>
            </a:r>
            <a:r>
              <a:rPr lang="sk-SK" err="1"/>
              <a:t>Scripting</a:t>
            </a:r>
            <a:endParaRPr lang="sk-S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6A9B83-D94B-6E46-88A0-EC4DE53684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83610" y="1825625"/>
            <a:ext cx="3470189" cy="4351338"/>
          </a:xfrm>
        </p:spPr>
        <p:txBody>
          <a:bodyPr/>
          <a:lstStyle/>
          <a:p>
            <a:endParaRPr lang="sk-SK"/>
          </a:p>
          <a:p>
            <a:endParaRPr lang="sk-SK"/>
          </a:p>
          <a:p>
            <a:endParaRPr lang="sk-SK"/>
          </a:p>
        </p:txBody>
      </p:sp>
      <p:pic>
        <p:nvPicPr>
          <p:cNvPr id="4" name="Content Placeholder 14">
            <a:extLst>
              <a:ext uri="{FF2B5EF4-FFF2-40B4-BE49-F238E27FC236}">
                <a16:creationId xmlns:a16="http://schemas.microsoft.com/office/drawing/2014/main" id="{672B8CD2-3EC1-B74B-9F93-02706BB2BB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6894512" cy="435133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B20E15B-2593-0648-BD26-5E8FEEE04EAA}"/>
              </a:ext>
            </a:extLst>
          </p:cNvPr>
          <p:cNvSpPr/>
          <p:nvPr/>
        </p:nvSpPr>
        <p:spPr>
          <a:xfrm>
            <a:off x="756007" y="6204178"/>
            <a:ext cx="6096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sk-SK" sz="800" err="1"/>
              <a:t>https</a:t>
            </a:r>
            <a:r>
              <a:rPr lang="sk-SK" sz="800"/>
              <a:t>://</a:t>
            </a:r>
            <a:r>
              <a:rPr lang="sk-SK" sz="800" err="1"/>
              <a:t>docs.oracle.com</a:t>
            </a:r>
            <a:r>
              <a:rPr lang="sk-SK" sz="800"/>
              <a:t>/</a:t>
            </a:r>
            <a:r>
              <a:rPr lang="sk-SK" sz="800" err="1"/>
              <a:t>javase</a:t>
            </a:r>
            <a:r>
              <a:rPr lang="sk-SK" sz="800"/>
              <a:t>/8/</a:t>
            </a:r>
            <a:r>
              <a:rPr lang="sk-SK" sz="800" err="1"/>
              <a:t>docs</a:t>
            </a:r>
            <a:r>
              <a:rPr lang="sk-SK" sz="800"/>
              <a:t>/</a:t>
            </a:r>
            <a:r>
              <a:rPr lang="sk-SK" sz="800" err="1"/>
              <a:t>technotes</a:t>
            </a:r>
            <a:r>
              <a:rPr lang="sk-SK" sz="800"/>
              <a:t>/</a:t>
            </a:r>
            <a:r>
              <a:rPr lang="sk-SK" sz="800" err="1"/>
              <a:t>guides</a:t>
            </a:r>
            <a:r>
              <a:rPr lang="sk-SK" sz="800"/>
              <a:t>/</a:t>
            </a:r>
            <a:r>
              <a:rPr lang="sk-SK" sz="800" err="1"/>
              <a:t>scripting</a:t>
            </a:r>
            <a:r>
              <a:rPr lang="sk-SK" sz="800"/>
              <a:t>/</a:t>
            </a:r>
            <a:r>
              <a:rPr lang="sk-SK" sz="800" err="1"/>
              <a:t>nashorn</a:t>
            </a:r>
            <a:r>
              <a:rPr lang="sk-SK" sz="800"/>
              <a:t>/</a:t>
            </a:r>
            <a:r>
              <a:rPr lang="sk-SK" sz="800" err="1"/>
              <a:t>shell.html</a:t>
            </a:r>
            <a:endParaRPr lang="sk-SK" sz="80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0880591-E71E-D944-83D0-8A202120232C}"/>
              </a:ext>
            </a:extLst>
          </p:cNvPr>
          <p:cNvSpPr txBox="1">
            <a:spLocks/>
          </p:cNvSpPr>
          <p:nvPr/>
        </p:nvSpPr>
        <p:spPr>
          <a:xfrm>
            <a:off x="8034508" y="1825625"/>
            <a:ext cx="347018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k-SK" err="1"/>
              <a:t>Nashorn</a:t>
            </a:r>
            <a:r>
              <a:rPr lang="sk-SK"/>
              <a:t> </a:t>
            </a:r>
            <a:r>
              <a:rPr lang="sk-SK" err="1"/>
              <a:t>implements</a:t>
            </a:r>
            <a:r>
              <a:rPr lang="sk-SK"/>
              <a:t> a </a:t>
            </a:r>
            <a:r>
              <a:rPr lang="sk-SK" err="1"/>
              <a:t>number</a:t>
            </a:r>
            <a:r>
              <a:rPr lang="sk-SK"/>
              <a:t> of </a:t>
            </a:r>
            <a:r>
              <a:rPr lang="sk-SK" err="1"/>
              <a:t>its</a:t>
            </a:r>
            <a:r>
              <a:rPr lang="sk-SK"/>
              <a:t> </a:t>
            </a:r>
            <a:r>
              <a:rPr lang="sk-SK" err="1"/>
              <a:t>own</a:t>
            </a:r>
            <a:r>
              <a:rPr lang="sk-SK"/>
              <a:t> syntax and API </a:t>
            </a:r>
            <a:r>
              <a:rPr lang="sk-SK" err="1"/>
              <a:t>extensions</a:t>
            </a:r>
            <a:r>
              <a:rPr lang="sk-SK"/>
              <a:t> </a:t>
            </a:r>
          </a:p>
          <a:p>
            <a:r>
              <a:rPr lang="sk-SK" err="1"/>
              <a:t>jjs</a:t>
            </a:r>
            <a:r>
              <a:rPr lang="sk-SK"/>
              <a:t> </a:t>
            </a:r>
            <a:r>
              <a:rPr lang="sk-SK" b="1"/>
              <a:t>–</a:t>
            </a:r>
            <a:r>
              <a:rPr lang="sk-SK" b="1" err="1"/>
              <a:t>scripting</a:t>
            </a:r>
            <a:endParaRPr lang="sk-SK" b="1"/>
          </a:p>
          <a:p>
            <a:r>
              <a:rPr lang="sk-SK"/>
              <a:t>Access to </a:t>
            </a:r>
            <a:r>
              <a:rPr lang="sk-SK" err="1"/>
              <a:t>shell</a:t>
            </a:r>
            <a:endParaRPr lang="sk-SK"/>
          </a:p>
          <a:p>
            <a:r>
              <a:rPr lang="sk-SK"/>
              <a:t>To </a:t>
            </a:r>
            <a:r>
              <a:rPr lang="sk-SK" err="1"/>
              <a:t>build</a:t>
            </a:r>
            <a:r>
              <a:rPr lang="sk-SK"/>
              <a:t> </a:t>
            </a:r>
            <a:r>
              <a:rPr lang="sk-SK" b="1"/>
              <a:t>new </a:t>
            </a:r>
            <a:r>
              <a:rPr lang="sk-SK" b="1" err="1"/>
              <a:t>bash</a:t>
            </a:r>
            <a:r>
              <a:rPr lang="sk-SK" b="1"/>
              <a:t> </a:t>
            </a:r>
            <a:r>
              <a:rPr lang="sk-SK" b="1" err="1"/>
              <a:t>commands</a:t>
            </a:r>
            <a:r>
              <a:rPr lang="sk-SK" b="1"/>
              <a:t> in </a:t>
            </a:r>
            <a:r>
              <a:rPr lang="sk-SK" b="1" err="1"/>
              <a:t>JS+Java+Shell</a:t>
            </a:r>
            <a:endParaRPr lang="sk-SK" b="1"/>
          </a:p>
          <a:p>
            <a:endParaRPr lang="sk-SK"/>
          </a:p>
          <a:p>
            <a:pPr marL="0" indent="0">
              <a:buNone/>
            </a:pPr>
            <a:endParaRPr lang="sk-SK"/>
          </a:p>
          <a:p>
            <a:endParaRPr lang="sk-SK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CFB1EAD-3124-9946-BC52-98F401DF7E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25625"/>
            <a:ext cx="4660075" cy="25597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2CD5FBC-8D84-C543-9EB1-A4EAC44605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075" y="4466206"/>
            <a:ext cx="3848100" cy="368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E46C572-4465-5C48-9FA6-D36B4C902E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0075" y="5079562"/>
            <a:ext cx="3695700" cy="1054100"/>
          </a:xfrm>
          <a:prstGeom prst="rect">
            <a:avLst/>
          </a:prstGeom>
        </p:spPr>
      </p:pic>
      <p:sp>
        <p:nvSpPr>
          <p:cNvPr id="11" name="Down Arrow 10">
            <a:extLst>
              <a:ext uri="{FF2B5EF4-FFF2-40B4-BE49-F238E27FC236}">
                <a16:creationId xmlns:a16="http://schemas.microsoft.com/office/drawing/2014/main" id="{F9600346-82CA-EC48-BAB3-5E17EC6BCECB}"/>
              </a:ext>
            </a:extLst>
          </p:cNvPr>
          <p:cNvSpPr/>
          <p:nvPr/>
        </p:nvSpPr>
        <p:spPr>
          <a:xfrm rot="5400000">
            <a:off x="5445285" y="1596974"/>
            <a:ext cx="256880" cy="68893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12" name="Down Arrow 11">
            <a:extLst>
              <a:ext uri="{FF2B5EF4-FFF2-40B4-BE49-F238E27FC236}">
                <a16:creationId xmlns:a16="http://schemas.microsoft.com/office/drawing/2014/main" id="{6743889A-1201-364E-BD26-81B1C66F605F}"/>
              </a:ext>
            </a:extLst>
          </p:cNvPr>
          <p:cNvSpPr/>
          <p:nvPr/>
        </p:nvSpPr>
        <p:spPr>
          <a:xfrm rot="5400000">
            <a:off x="5445284" y="2526787"/>
            <a:ext cx="256880" cy="68893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13" name="Down Arrow 12">
            <a:extLst>
              <a:ext uri="{FF2B5EF4-FFF2-40B4-BE49-F238E27FC236}">
                <a16:creationId xmlns:a16="http://schemas.microsoft.com/office/drawing/2014/main" id="{7DE53FFC-0E0D-564A-A5C3-3AF38630AC19}"/>
              </a:ext>
            </a:extLst>
          </p:cNvPr>
          <p:cNvSpPr/>
          <p:nvPr/>
        </p:nvSpPr>
        <p:spPr>
          <a:xfrm rot="5400000">
            <a:off x="5445283" y="2934855"/>
            <a:ext cx="256880" cy="68893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4145392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6B6DD30-4ED1-3F46-86DC-867E4C66A59E}"/>
              </a:ext>
            </a:extLst>
          </p:cNvPr>
          <p:cNvCxnSpPr>
            <a:cxnSpLocks/>
          </p:cNvCxnSpPr>
          <p:nvPr/>
        </p:nvCxnSpPr>
        <p:spPr>
          <a:xfrm>
            <a:off x="5243694" y="2345336"/>
            <a:ext cx="0" cy="104435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4F67795-C085-CA40-A0CE-19A90D3521DA}"/>
              </a:ext>
            </a:extLst>
          </p:cNvPr>
          <p:cNvCxnSpPr>
            <a:cxnSpLocks/>
          </p:cNvCxnSpPr>
          <p:nvPr/>
        </p:nvCxnSpPr>
        <p:spPr>
          <a:xfrm flipH="1" flipV="1">
            <a:off x="6785961" y="2345336"/>
            <a:ext cx="1" cy="1018745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1. </a:t>
            </a:r>
            <a:r>
              <a:rPr lang="en-US" err="1"/>
              <a:t>Čo</a:t>
            </a:r>
            <a:r>
              <a:rPr lang="en-US"/>
              <a:t> </a:t>
            </a:r>
            <a:r>
              <a:rPr lang="en-US" err="1"/>
              <a:t>všetko</a:t>
            </a:r>
            <a:r>
              <a:rPr lang="en-US"/>
              <a:t> </a:t>
            </a:r>
            <a:r>
              <a:rPr lang="en-US" err="1"/>
              <a:t>sa</a:t>
            </a:r>
            <a:r>
              <a:rPr lang="en-US"/>
              <a:t> </a:t>
            </a:r>
            <a:r>
              <a:rPr lang="en-US" err="1"/>
              <a:t>dnes</a:t>
            </a:r>
            <a:r>
              <a:rPr lang="en-US"/>
              <a:t> </a:t>
            </a:r>
            <a:r>
              <a:rPr lang="en-US" err="1"/>
              <a:t>kóduje</a:t>
            </a:r>
            <a:r>
              <a:rPr lang="en-US"/>
              <a:t> v </a:t>
            </a:r>
            <a:r>
              <a:rPr lang="en-US" err="1"/>
              <a:t>JavaScripte</a:t>
            </a: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5106956" y="1794484"/>
            <a:ext cx="2047947" cy="55115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Browser</a:t>
            </a:r>
          </a:p>
        </p:txBody>
      </p:sp>
      <p:sp>
        <p:nvSpPr>
          <p:cNvPr id="6" name="Rectangle 5"/>
          <p:cNvSpPr/>
          <p:nvPr/>
        </p:nvSpPr>
        <p:spPr>
          <a:xfrm>
            <a:off x="5091623" y="3372699"/>
            <a:ext cx="2048339" cy="62684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Web Server</a:t>
            </a:r>
          </a:p>
        </p:txBody>
      </p:sp>
      <p:sp>
        <p:nvSpPr>
          <p:cNvPr id="9" name="Rectangle 8"/>
          <p:cNvSpPr/>
          <p:nvPr/>
        </p:nvSpPr>
        <p:spPr>
          <a:xfrm>
            <a:off x="5100167" y="2378374"/>
            <a:ext cx="650316" cy="35988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XHR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64528" y="1807994"/>
            <a:ext cx="4624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events, validations, HTML, CSS, </a:t>
            </a:r>
            <a:r>
              <a:rPr lang="en-US" b="1"/>
              <a:t>user interaction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64528" y="2333354"/>
            <a:ext cx="2424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networking</a:t>
            </a:r>
            <a:r>
              <a:rPr lang="en-US"/>
              <a:t> (AJAX apps)</a:t>
            </a:r>
            <a:endParaRPr lang="en-US" b="1"/>
          </a:p>
        </p:txBody>
      </p:sp>
      <p:cxnSp>
        <p:nvCxnSpPr>
          <p:cNvPr id="13" name="Straight Arrow Connector 12"/>
          <p:cNvCxnSpPr>
            <a:cxnSpLocks/>
            <a:stCxn id="9" idx="2"/>
          </p:cNvCxnSpPr>
          <p:nvPr/>
        </p:nvCxnSpPr>
        <p:spPr>
          <a:xfrm flipH="1">
            <a:off x="5424403" y="2738256"/>
            <a:ext cx="922" cy="65143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64528" y="2905113"/>
            <a:ext cx="3567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JSON, </a:t>
            </a:r>
            <a:r>
              <a:rPr lang="en-US" err="1"/>
              <a:t>JSONSchema</a:t>
            </a:r>
            <a:r>
              <a:rPr lang="en-US"/>
              <a:t>, JWS, JWE, </a:t>
            </a:r>
            <a:r>
              <a:rPr lang="en-US" b="1"/>
              <a:t>data</a:t>
            </a:r>
            <a:r>
              <a:rPr lang="en-US"/>
              <a:t> 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64528" y="3499061"/>
            <a:ext cx="34240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err="1"/>
              <a:t>WebServers</a:t>
            </a:r>
            <a:r>
              <a:rPr lang="en-US"/>
              <a:t>, middleware, proxies, </a:t>
            </a:r>
          </a:p>
          <a:p>
            <a:r>
              <a:rPr lang="en-US" b="1"/>
              <a:t>app logic, integrations</a:t>
            </a:r>
          </a:p>
        </p:txBody>
      </p:sp>
      <p:cxnSp>
        <p:nvCxnSpPr>
          <p:cNvPr id="19" name="Straight Arrow Connector 18"/>
          <p:cNvCxnSpPr>
            <a:cxnSpLocks/>
          </p:cNvCxnSpPr>
          <p:nvPr/>
        </p:nvCxnSpPr>
        <p:spPr>
          <a:xfrm flipH="1" flipV="1">
            <a:off x="5562229" y="2732624"/>
            <a:ext cx="1" cy="631458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5094612" y="4824981"/>
            <a:ext cx="1295914" cy="62684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Database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64528" y="4176463"/>
            <a:ext cx="24902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JS Queries, map, reduce </a:t>
            </a:r>
          </a:p>
        </p:txBody>
      </p:sp>
      <p:cxnSp>
        <p:nvCxnSpPr>
          <p:cNvPr id="28" name="Straight Arrow Connector 27"/>
          <p:cNvCxnSpPr>
            <a:cxnSpLocks/>
          </p:cNvCxnSpPr>
          <p:nvPr/>
        </p:nvCxnSpPr>
        <p:spPr>
          <a:xfrm flipH="1">
            <a:off x="5428764" y="4008157"/>
            <a:ext cx="1" cy="815997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464528" y="4747216"/>
            <a:ext cx="3422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no-sql, JSON documents as </a:t>
            </a:r>
            <a:r>
              <a:rPr lang="en-US" b="1"/>
              <a:t>model 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464528" y="5171545"/>
            <a:ext cx="3440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tests, administration, maintenance</a:t>
            </a:r>
          </a:p>
        </p:txBody>
      </p:sp>
      <p:sp>
        <p:nvSpPr>
          <p:cNvPr id="41" name="Rectangle 40"/>
          <p:cNvSpPr/>
          <p:nvPr/>
        </p:nvSpPr>
        <p:spPr>
          <a:xfrm>
            <a:off x="8130849" y="2480925"/>
            <a:ext cx="1432376" cy="55115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CLI</a:t>
            </a:r>
          </a:p>
        </p:txBody>
      </p:sp>
      <p:sp>
        <p:nvSpPr>
          <p:cNvPr id="42" name="Rectangle 41"/>
          <p:cNvSpPr/>
          <p:nvPr/>
        </p:nvSpPr>
        <p:spPr>
          <a:xfrm>
            <a:off x="8117403" y="1787188"/>
            <a:ext cx="1459269" cy="55115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Mobile</a:t>
            </a:r>
          </a:p>
          <a:p>
            <a:pPr algn="ctr"/>
            <a:r>
              <a:rPr lang="en-US"/>
              <a:t>apps</a:t>
            </a:r>
          </a:p>
        </p:txBody>
      </p:sp>
      <p:sp>
        <p:nvSpPr>
          <p:cNvPr id="45" name="Rectangle 44"/>
          <p:cNvSpPr/>
          <p:nvPr/>
        </p:nvSpPr>
        <p:spPr>
          <a:xfrm>
            <a:off x="8130851" y="3149187"/>
            <a:ext cx="1432373" cy="55115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Desktop UI</a:t>
            </a:r>
          </a:p>
          <a:p>
            <a:pPr algn="ctr"/>
            <a:r>
              <a:rPr lang="en-US"/>
              <a:t>apps</a:t>
            </a:r>
          </a:p>
        </p:txBody>
      </p:sp>
      <p:sp>
        <p:nvSpPr>
          <p:cNvPr id="46" name="Rectangle 45"/>
          <p:cNvSpPr/>
          <p:nvPr/>
        </p:nvSpPr>
        <p:spPr>
          <a:xfrm>
            <a:off x="8130849" y="3851821"/>
            <a:ext cx="1432376" cy="55115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Cloud APIs</a:t>
            </a:r>
          </a:p>
        </p:txBody>
      </p:sp>
      <p:sp>
        <p:nvSpPr>
          <p:cNvPr id="47" name="Rectangle 46"/>
          <p:cNvSpPr/>
          <p:nvPr/>
        </p:nvSpPr>
        <p:spPr>
          <a:xfrm>
            <a:off x="8130849" y="4590603"/>
            <a:ext cx="1432376" cy="55115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Devices, </a:t>
            </a:r>
            <a:r>
              <a:rPr lang="en-US" err="1"/>
              <a:t>IoT</a:t>
            </a:r>
            <a:endParaRPr lang="en-US"/>
          </a:p>
        </p:txBody>
      </p:sp>
      <p:sp>
        <p:nvSpPr>
          <p:cNvPr id="48" name="TextBox 47"/>
          <p:cNvSpPr txBox="1"/>
          <p:nvPr/>
        </p:nvSpPr>
        <p:spPr>
          <a:xfrm>
            <a:off x="9864984" y="1745689"/>
            <a:ext cx="15949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PhoneGap, </a:t>
            </a:r>
          </a:p>
          <a:p>
            <a:r>
              <a:rPr lang="en-US"/>
              <a:t>React Native,...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9895338" y="3068483"/>
            <a:ext cx="11940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err="1"/>
              <a:t>nw.js</a:t>
            </a:r>
            <a:r>
              <a:rPr lang="en-US"/>
              <a:t>, </a:t>
            </a:r>
          </a:p>
          <a:p>
            <a:r>
              <a:rPr lang="en-US"/>
              <a:t>electron,...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9878356" y="2433337"/>
            <a:ext cx="11922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tools, </a:t>
            </a:r>
          </a:p>
          <a:p>
            <a:r>
              <a:rPr lang="en-US" err="1"/>
              <a:t>DevOps</a:t>
            </a:r>
            <a:r>
              <a:rPr lang="en-US"/>
              <a:t>, ...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9895338" y="3791178"/>
            <a:ext cx="13447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AI, CV, GEO, </a:t>
            </a:r>
          </a:p>
          <a:p>
            <a:r>
              <a:rPr lang="en-US"/>
              <a:t>R, Alexa...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9878356" y="4590603"/>
            <a:ext cx="20078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JS microcontrollers,</a:t>
            </a:r>
          </a:p>
          <a:p>
            <a:r>
              <a:rPr lang="en-US" dirty="0"/>
              <a:t>XS6</a:t>
            </a:r>
          </a:p>
        </p:txBody>
      </p:sp>
      <p:sp>
        <p:nvSpPr>
          <p:cNvPr id="53" name="Rectangle 52"/>
          <p:cNvSpPr/>
          <p:nvPr/>
        </p:nvSpPr>
        <p:spPr>
          <a:xfrm>
            <a:off x="5793791" y="2379736"/>
            <a:ext cx="1361112" cy="35715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Ins="72000" rtlCol="0" anchor="ctr"/>
          <a:lstStyle/>
          <a:p>
            <a:pPr algn="ctr"/>
            <a:r>
              <a:rPr lang="en-US"/>
              <a:t>Web Sockets</a:t>
            </a:r>
          </a:p>
        </p:txBody>
      </p:sp>
      <p:sp>
        <p:nvSpPr>
          <p:cNvPr id="54" name="Rectangle 53"/>
          <p:cNvSpPr/>
          <p:nvPr/>
        </p:nvSpPr>
        <p:spPr>
          <a:xfrm>
            <a:off x="8130849" y="5285599"/>
            <a:ext cx="1432376" cy="55115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err="1"/>
              <a:t>Embeded</a:t>
            </a:r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9864985" y="5238011"/>
            <a:ext cx="21249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Duktape,JVM</a:t>
            </a:r>
            <a:r>
              <a:rPr lang="en-US" dirty="0"/>
              <a:t>, Java, Nginx, </a:t>
            </a:r>
          </a:p>
          <a:p>
            <a:r>
              <a:rPr lang="en-US" dirty="0" err="1"/>
              <a:t>Graal</a:t>
            </a:r>
            <a:r>
              <a:rPr lang="en-US" dirty="0"/>
              <a:t> VM</a:t>
            </a:r>
          </a:p>
        </p:txBody>
      </p:sp>
      <p:cxnSp>
        <p:nvCxnSpPr>
          <p:cNvPr id="56" name="Straight Arrow Connector 55"/>
          <p:cNvCxnSpPr>
            <a:cxnSpLocks/>
          </p:cNvCxnSpPr>
          <p:nvPr/>
        </p:nvCxnSpPr>
        <p:spPr>
          <a:xfrm flipH="1" flipV="1">
            <a:off x="6483638" y="2732624"/>
            <a:ext cx="1" cy="638222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Rectangle 58"/>
          <p:cNvSpPr/>
          <p:nvPr/>
        </p:nvSpPr>
        <p:spPr>
          <a:xfrm rot="5400000">
            <a:off x="5636715" y="3420491"/>
            <a:ext cx="3692124" cy="4099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tests, administration, maintenance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A785BFA-E63B-1B48-8AA4-87DAE871E118}"/>
              </a:ext>
            </a:extLst>
          </p:cNvPr>
          <p:cNvSpPr/>
          <p:nvPr/>
        </p:nvSpPr>
        <p:spPr>
          <a:xfrm>
            <a:off x="6478499" y="4824154"/>
            <a:ext cx="583915" cy="62684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FS</a:t>
            </a: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C1436704-37F8-324E-BEB7-9C4F5F60A821}"/>
              </a:ext>
            </a:extLst>
          </p:cNvPr>
          <p:cNvCxnSpPr>
            <a:cxnSpLocks/>
          </p:cNvCxnSpPr>
          <p:nvPr/>
        </p:nvCxnSpPr>
        <p:spPr>
          <a:xfrm flipH="1">
            <a:off x="6758180" y="4008157"/>
            <a:ext cx="1" cy="815997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C027B852-1D34-9A48-A1A9-2BFC4029AA83}"/>
              </a:ext>
            </a:extLst>
          </p:cNvPr>
          <p:cNvCxnSpPr>
            <a:cxnSpLocks/>
          </p:cNvCxnSpPr>
          <p:nvPr/>
        </p:nvCxnSpPr>
        <p:spPr>
          <a:xfrm flipV="1">
            <a:off x="5610022" y="3990670"/>
            <a:ext cx="0" cy="824615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7C1B484B-2405-8F40-BF97-0CA93F7A52C5}"/>
              </a:ext>
            </a:extLst>
          </p:cNvPr>
          <p:cNvCxnSpPr>
            <a:cxnSpLocks/>
          </p:cNvCxnSpPr>
          <p:nvPr/>
        </p:nvCxnSpPr>
        <p:spPr>
          <a:xfrm flipV="1">
            <a:off x="6922300" y="3999539"/>
            <a:ext cx="7844" cy="824616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11D29005-5263-6E41-8D25-FE6BC2383FAE}"/>
              </a:ext>
            </a:extLst>
          </p:cNvPr>
          <p:cNvSpPr txBox="1"/>
          <p:nvPr/>
        </p:nvSpPr>
        <p:spPr>
          <a:xfrm>
            <a:off x="2602268" y="2085240"/>
            <a:ext cx="1277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-&gt; app logic</a:t>
            </a:r>
          </a:p>
        </p:txBody>
      </p:sp>
    </p:spTree>
    <p:extLst>
      <p:ext uri="{BB962C8B-B14F-4D97-AF65-F5344CB8AC3E}">
        <p14:creationId xmlns:p14="http://schemas.microsoft.com/office/powerpoint/2010/main" val="3122207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9" grpId="0" animBg="1"/>
      <p:bldP spid="11" grpId="0"/>
      <p:bldP spid="18" grpId="0"/>
      <p:bldP spid="26" grpId="0" animBg="1"/>
      <p:bldP spid="27" grpId="0"/>
      <p:bldP spid="31" grpId="0"/>
      <p:bldP spid="39" grpId="0"/>
      <p:bldP spid="41" grpId="0" animBg="1"/>
      <p:bldP spid="42" grpId="0" animBg="1"/>
      <p:bldP spid="45" grpId="0" animBg="1"/>
      <p:bldP spid="46" grpId="0" animBg="1"/>
      <p:bldP spid="47" grpId="0" animBg="1"/>
      <p:bldP spid="48" grpId="0"/>
      <p:bldP spid="48" grpId="1"/>
      <p:bldP spid="49" grpId="0"/>
      <p:bldP spid="50" grpId="0"/>
      <p:bldP spid="51" grpId="0"/>
      <p:bldP spid="52" grpId="0"/>
      <p:bldP spid="53" grpId="0" animBg="1"/>
      <p:bldP spid="54" grpId="0" animBg="1"/>
      <p:bldP spid="55" grpId="0"/>
      <p:bldP spid="59" grpId="0" animBg="1"/>
      <p:bldP spid="36" grpId="0" animBg="1"/>
      <p:bldP spid="6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cscript.exe – ms windows scripting engine</a:t>
            </a:r>
            <a:endParaRPr lang="sk-SK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FC38C6-D514-7B47-ABBA-46F187AAF21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sk-SK"/>
              <a:t>before PowerShell we had</a:t>
            </a:r>
          </a:p>
          <a:p>
            <a:r>
              <a:rPr lang="sk-SK"/>
              <a:t>VBScript</a:t>
            </a:r>
          </a:p>
          <a:p>
            <a:r>
              <a:rPr lang="sk-SK"/>
              <a:t>JScript</a:t>
            </a:r>
          </a:p>
          <a:p>
            <a:r>
              <a:rPr lang="sk-SK"/>
              <a:t>WSH</a:t>
            </a:r>
          </a:p>
          <a:p>
            <a:r>
              <a:rPr lang="sk-SK"/>
              <a:t>Integration with COM technology, access to system and other functionality</a:t>
            </a:r>
          </a:p>
          <a:p>
            <a:r>
              <a:rPr lang="sk-SK"/>
              <a:t>very old JS version, with all MS JScript deviations  </a:t>
            </a:r>
          </a:p>
          <a:p>
            <a:endParaRPr lang="sk-SK"/>
          </a:p>
        </p:txBody>
      </p:sp>
      <p:pic>
        <p:nvPicPr>
          <p:cNvPr id="5" name="Content Placeholder 14">
            <a:extLst>
              <a:ext uri="{FF2B5EF4-FFF2-40B4-BE49-F238E27FC236}">
                <a16:creationId xmlns:a16="http://schemas.microsoft.com/office/drawing/2014/main" id="{45246D35-73F8-0D44-B5FB-5D17E8FED7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518160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1119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00FB01-BE57-DB46-8504-CDAB761383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b="1"/>
              <a:t>node.js</a:t>
            </a:r>
            <a:br>
              <a:rPr lang="sk-SK"/>
            </a:br>
            <a:r>
              <a:rPr lang="sk-SK"/>
              <a:t>the most popular server side runtime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AFB6CE-570B-3749-ADA2-C0F4A74F387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9AE019-F087-1C48-BFB9-575DC3F0BAD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sk-SK"/>
              <a:t>see 01.02-node.pptx</a:t>
            </a:r>
          </a:p>
        </p:txBody>
      </p:sp>
      <p:pic>
        <p:nvPicPr>
          <p:cNvPr id="5" name="Content Placeholder 14">
            <a:extLst>
              <a:ext uri="{FF2B5EF4-FFF2-40B4-BE49-F238E27FC236}">
                <a16:creationId xmlns:a16="http://schemas.microsoft.com/office/drawing/2014/main" id="{B805CF17-6B54-DA45-A4F2-983B45E937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5181600" cy="43513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1560DCA-6491-D445-8EC5-6A0F6CCB53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110" y="1846173"/>
            <a:ext cx="2794000" cy="330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06FD1E7-7ED1-2649-9B1B-D5952D2589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950" y="3702994"/>
            <a:ext cx="4649945" cy="276458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8477AF5-6444-E64C-BEE7-9F2EF0FB1B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7757" y="2558098"/>
            <a:ext cx="4715838" cy="4021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0068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775B2F-F2DE-0641-B595-804C18C8A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err="1"/>
              <a:t>jjs</a:t>
            </a:r>
            <a:r>
              <a:rPr lang="sk-SK"/>
              <a:t> </a:t>
            </a:r>
            <a:r>
              <a:rPr lang="sk-SK" err="1"/>
              <a:t>vs</a:t>
            </a:r>
            <a:r>
              <a:rPr lang="sk-SK"/>
              <a:t> </a:t>
            </a:r>
            <a:r>
              <a:rPr lang="sk-SK" err="1"/>
              <a:t>jrunscript</a:t>
            </a:r>
            <a:r>
              <a:rPr lang="sk-SK"/>
              <a:t> 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A165FA-3265-2A4D-AE96-03C81E6C87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sk-SK" err="1"/>
              <a:t>There</a:t>
            </a:r>
            <a:r>
              <a:rPr lang="sk-SK"/>
              <a:t> are </a:t>
            </a:r>
            <a:r>
              <a:rPr lang="sk-SK" err="1"/>
              <a:t>two</a:t>
            </a:r>
            <a:r>
              <a:rPr lang="sk-SK"/>
              <a:t> </a:t>
            </a:r>
            <a:r>
              <a:rPr lang="sk-SK" err="1"/>
              <a:t>command-line</a:t>
            </a:r>
            <a:r>
              <a:rPr lang="sk-SK"/>
              <a:t> </a:t>
            </a:r>
            <a:r>
              <a:rPr lang="sk-SK" err="1"/>
              <a:t>tools</a:t>
            </a:r>
            <a:r>
              <a:rPr lang="sk-SK"/>
              <a:t> </a:t>
            </a:r>
            <a:r>
              <a:rPr lang="sk-SK" err="1"/>
              <a:t>that</a:t>
            </a:r>
            <a:r>
              <a:rPr lang="sk-SK"/>
              <a:t> </a:t>
            </a:r>
            <a:r>
              <a:rPr lang="sk-SK" err="1"/>
              <a:t>can</a:t>
            </a:r>
            <a:r>
              <a:rPr lang="sk-SK"/>
              <a:t> </a:t>
            </a:r>
            <a:r>
              <a:rPr lang="sk-SK" err="1"/>
              <a:t>be</a:t>
            </a:r>
            <a:r>
              <a:rPr lang="sk-SK"/>
              <a:t> </a:t>
            </a:r>
            <a:r>
              <a:rPr lang="sk-SK" err="1"/>
              <a:t>used</a:t>
            </a:r>
            <a:r>
              <a:rPr lang="sk-SK"/>
              <a:t> to </a:t>
            </a:r>
            <a:r>
              <a:rPr lang="sk-SK" err="1"/>
              <a:t>invoke</a:t>
            </a:r>
            <a:r>
              <a:rPr lang="sk-SK"/>
              <a:t> </a:t>
            </a:r>
            <a:r>
              <a:rPr lang="sk-SK" err="1"/>
              <a:t>the</a:t>
            </a:r>
            <a:r>
              <a:rPr lang="sk-SK"/>
              <a:t> </a:t>
            </a:r>
            <a:r>
              <a:rPr lang="sk-SK" err="1"/>
              <a:t>Nashorn</a:t>
            </a:r>
            <a:r>
              <a:rPr lang="sk-SK"/>
              <a:t> </a:t>
            </a:r>
            <a:r>
              <a:rPr lang="sk-SK" err="1"/>
              <a:t>engine</a:t>
            </a:r>
            <a:r>
              <a:rPr lang="sk-SK"/>
              <a:t>:</a:t>
            </a:r>
          </a:p>
          <a:p>
            <a:r>
              <a:rPr lang="sk-SK" err="1"/>
              <a:t>jrunscript</a:t>
            </a:r>
            <a:r>
              <a:rPr lang="sk-SK"/>
              <a:t> - </a:t>
            </a:r>
            <a:r>
              <a:rPr lang="sk-SK" err="1"/>
              <a:t>This</a:t>
            </a:r>
            <a:r>
              <a:rPr lang="sk-SK"/>
              <a:t> </a:t>
            </a:r>
            <a:r>
              <a:rPr lang="sk-SK" err="1"/>
              <a:t>is</a:t>
            </a:r>
            <a:r>
              <a:rPr lang="sk-SK"/>
              <a:t> a </a:t>
            </a:r>
            <a:r>
              <a:rPr lang="sk-SK" err="1"/>
              <a:t>generic</a:t>
            </a:r>
            <a:r>
              <a:rPr lang="sk-SK"/>
              <a:t> </a:t>
            </a:r>
            <a:r>
              <a:rPr lang="sk-SK" err="1"/>
              <a:t>command</a:t>
            </a:r>
            <a:r>
              <a:rPr lang="sk-SK"/>
              <a:t> </a:t>
            </a:r>
            <a:r>
              <a:rPr lang="sk-SK" err="1"/>
              <a:t>that</a:t>
            </a:r>
            <a:r>
              <a:rPr lang="sk-SK"/>
              <a:t> </a:t>
            </a:r>
            <a:r>
              <a:rPr lang="sk-SK" err="1"/>
              <a:t>invokes</a:t>
            </a:r>
            <a:r>
              <a:rPr lang="sk-SK"/>
              <a:t> </a:t>
            </a:r>
            <a:r>
              <a:rPr lang="sk-SK" err="1"/>
              <a:t>any</a:t>
            </a:r>
            <a:r>
              <a:rPr lang="sk-SK"/>
              <a:t> </a:t>
            </a:r>
            <a:r>
              <a:rPr lang="sk-SK" err="1"/>
              <a:t>available</a:t>
            </a:r>
            <a:r>
              <a:rPr lang="sk-SK"/>
              <a:t> </a:t>
            </a:r>
            <a:r>
              <a:rPr lang="sk-SK" err="1"/>
              <a:t>script</a:t>
            </a:r>
            <a:r>
              <a:rPr lang="sk-SK"/>
              <a:t> </a:t>
            </a:r>
            <a:r>
              <a:rPr lang="sk-SK" err="1"/>
              <a:t>engine</a:t>
            </a:r>
            <a:r>
              <a:rPr lang="sk-SK"/>
              <a:t> </a:t>
            </a:r>
            <a:r>
              <a:rPr lang="sk-SK" err="1"/>
              <a:t>compliant</a:t>
            </a:r>
            <a:r>
              <a:rPr lang="sk-SK"/>
              <a:t> </a:t>
            </a:r>
            <a:r>
              <a:rPr lang="sk-SK" err="1"/>
              <a:t>with</a:t>
            </a:r>
            <a:r>
              <a:rPr lang="sk-SK"/>
              <a:t> JSR 223. By default, </a:t>
            </a:r>
            <a:r>
              <a:rPr lang="sk-SK" err="1"/>
              <a:t>without</a:t>
            </a:r>
            <a:r>
              <a:rPr lang="sk-SK"/>
              <a:t> </a:t>
            </a:r>
            <a:r>
              <a:rPr lang="sk-SK" err="1"/>
              <a:t>any</a:t>
            </a:r>
            <a:r>
              <a:rPr lang="sk-SK"/>
              <a:t> </a:t>
            </a:r>
            <a:r>
              <a:rPr lang="sk-SK" err="1"/>
              <a:t>options</a:t>
            </a:r>
            <a:r>
              <a:rPr lang="sk-SK"/>
              <a:t>, </a:t>
            </a:r>
            <a:r>
              <a:rPr lang="sk-SK" err="1"/>
              <a:t>jrunscript</a:t>
            </a:r>
            <a:r>
              <a:rPr lang="sk-SK"/>
              <a:t> </a:t>
            </a:r>
            <a:r>
              <a:rPr lang="sk-SK" err="1"/>
              <a:t>invokes</a:t>
            </a:r>
            <a:r>
              <a:rPr lang="sk-SK"/>
              <a:t> </a:t>
            </a:r>
            <a:r>
              <a:rPr lang="sk-SK" err="1"/>
              <a:t>the</a:t>
            </a:r>
            <a:r>
              <a:rPr lang="sk-SK"/>
              <a:t> </a:t>
            </a:r>
            <a:r>
              <a:rPr lang="sk-SK" err="1"/>
              <a:t>Nashorn</a:t>
            </a:r>
            <a:r>
              <a:rPr lang="sk-SK"/>
              <a:t> </a:t>
            </a:r>
            <a:r>
              <a:rPr lang="sk-SK" err="1"/>
              <a:t>engine</a:t>
            </a:r>
            <a:r>
              <a:rPr lang="sk-SK"/>
              <a:t>, </a:t>
            </a:r>
            <a:r>
              <a:rPr lang="sk-SK" err="1"/>
              <a:t>because</a:t>
            </a:r>
            <a:r>
              <a:rPr lang="sk-SK"/>
              <a:t> </a:t>
            </a:r>
            <a:r>
              <a:rPr lang="sk-SK" err="1"/>
              <a:t>it</a:t>
            </a:r>
            <a:r>
              <a:rPr lang="sk-SK"/>
              <a:t> </a:t>
            </a:r>
            <a:r>
              <a:rPr lang="sk-SK" err="1"/>
              <a:t>is</a:t>
            </a:r>
            <a:r>
              <a:rPr lang="sk-SK"/>
              <a:t> </a:t>
            </a:r>
            <a:r>
              <a:rPr lang="sk-SK" err="1"/>
              <a:t>the</a:t>
            </a:r>
            <a:r>
              <a:rPr lang="sk-SK"/>
              <a:t> default </a:t>
            </a:r>
            <a:r>
              <a:rPr lang="sk-SK" err="1"/>
              <a:t>script</a:t>
            </a:r>
            <a:r>
              <a:rPr lang="sk-SK"/>
              <a:t> </a:t>
            </a:r>
            <a:r>
              <a:rPr lang="sk-SK" err="1"/>
              <a:t>engine</a:t>
            </a:r>
            <a:r>
              <a:rPr lang="sk-SK"/>
              <a:t> in </a:t>
            </a:r>
            <a:r>
              <a:rPr lang="sk-SK" err="1"/>
              <a:t>the</a:t>
            </a:r>
            <a:r>
              <a:rPr lang="sk-SK"/>
              <a:t> JDK.</a:t>
            </a:r>
          </a:p>
          <a:p>
            <a:r>
              <a:rPr lang="sk-SK" err="1"/>
              <a:t>jjs</a:t>
            </a:r>
            <a:r>
              <a:rPr lang="sk-SK"/>
              <a:t> - </a:t>
            </a:r>
            <a:r>
              <a:rPr lang="sk-SK" err="1"/>
              <a:t>This</a:t>
            </a:r>
            <a:r>
              <a:rPr lang="sk-SK"/>
              <a:t> </a:t>
            </a:r>
            <a:r>
              <a:rPr lang="sk-SK" err="1"/>
              <a:t>is</a:t>
            </a:r>
            <a:r>
              <a:rPr lang="sk-SK"/>
              <a:t> </a:t>
            </a:r>
            <a:r>
              <a:rPr lang="sk-SK" err="1"/>
              <a:t>the</a:t>
            </a:r>
            <a:r>
              <a:rPr lang="sk-SK"/>
              <a:t> </a:t>
            </a:r>
            <a:r>
              <a:rPr lang="sk-SK" err="1"/>
              <a:t>recommended</a:t>
            </a:r>
            <a:r>
              <a:rPr lang="sk-SK"/>
              <a:t> </a:t>
            </a:r>
            <a:r>
              <a:rPr lang="sk-SK" err="1"/>
              <a:t>tool</a:t>
            </a:r>
            <a:r>
              <a:rPr lang="sk-SK"/>
              <a:t>, </a:t>
            </a:r>
            <a:r>
              <a:rPr lang="sk-SK" err="1"/>
              <a:t>created</a:t>
            </a:r>
            <a:r>
              <a:rPr lang="sk-SK"/>
              <a:t> </a:t>
            </a:r>
            <a:r>
              <a:rPr lang="sk-SK" err="1"/>
              <a:t>specifically</a:t>
            </a:r>
            <a:r>
              <a:rPr lang="sk-SK"/>
              <a:t> </a:t>
            </a:r>
            <a:r>
              <a:rPr lang="sk-SK" err="1"/>
              <a:t>for</a:t>
            </a:r>
            <a:r>
              <a:rPr lang="sk-SK"/>
              <a:t> </a:t>
            </a:r>
            <a:r>
              <a:rPr lang="sk-SK" err="1"/>
              <a:t>Nashorn</a:t>
            </a:r>
            <a:r>
              <a:rPr lang="sk-SK"/>
              <a:t>. To </a:t>
            </a:r>
            <a:r>
              <a:rPr lang="sk-SK" err="1"/>
              <a:t>evaluate</a:t>
            </a:r>
            <a:r>
              <a:rPr lang="sk-SK"/>
              <a:t> a </a:t>
            </a:r>
            <a:r>
              <a:rPr lang="sk-SK" err="1"/>
              <a:t>script</a:t>
            </a:r>
            <a:r>
              <a:rPr lang="sk-SK"/>
              <a:t> </a:t>
            </a:r>
            <a:r>
              <a:rPr lang="sk-SK" err="1"/>
              <a:t>file</a:t>
            </a:r>
            <a:r>
              <a:rPr lang="sk-SK"/>
              <a:t> </a:t>
            </a:r>
            <a:r>
              <a:rPr lang="sk-SK" err="1"/>
              <a:t>using</a:t>
            </a:r>
            <a:r>
              <a:rPr lang="sk-SK"/>
              <a:t> </a:t>
            </a:r>
            <a:r>
              <a:rPr lang="sk-SK" err="1"/>
              <a:t>Nashorn</a:t>
            </a:r>
            <a:r>
              <a:rPr lang="sk-SK"/>
              <a:t>, </a:t>
            </a:r>
            <a:r>
              <a:rPr lang="sk-SK" err="1"/>
              <a:t>pass</a:t>
            </a:r>
            <a:r>
              <a:rPr lang="sk-SK"/>
              <a:t> </a:t>
            </a:r>
            <a:r>
              <a:rPr lang="sk-SK" err="1"/>
              <a:t>the</a:t>
            </a:r>
            <a:r>
              <a:rPr lang="sk-SK"/>
              <a:t> </a:t>
            </a:r>
            <a:r>
              <a:rPr lang="sk-SK" err="1"/>
              <a:t>name</a:t>
            </a:r>
            <a:r>
              <a:rPr lang="sk-SK"/>
              <a:t> of </a:t>
            </a:r>
            <a:r>
              <a:rPr lang="sk-SK" err="1"/>
              <a:t>the</a:t>
            </a:r>
            <a:r>
              <a:rPr lang="sk-SK"/>
              <a:t> </a:t>
            </a:r>
            <a:r>
              <a:rPr lang="sk-SK" err="1"/>
              <a:t>script</a:t>
            </a:r>
            <a:r>
              <a:rPr lang="sk-SK"/>
              <a:t> </a:t>
            </a:r>
            <a:r>
              <a:rPr lang="sk-SK" err="1"/>
              <a:t>file</a:t>
            </a:r>
            <a:r>
              <a:rPr lang="sk-SK"/>
              <a:t> to </a:t>
            </a:r>
            <a:r>
              <a:rPr lang="sk-SK" err="1"/>
              <a:t>the</a:t>
            </a:r>
            <a:r>
              <a:rPr lang="sk-SK"/>
              <a:t> </a:t>
            </a:r>
            <a:r>
              <a:rPr lang="sk-SK" err="1"/>
              <a:t>jjs</a:t>
            </a:r>
            <a:r>
              <a:rPr lang="sk-SK"/>
              <a:t> </a:t>
            </a:r>
            <a:r>
              <a:rPr lang="sk-SK" err="1"/>
              <a:t>tool</a:t>
            </a:r>
            <a:r>
              <a:rPr lang="sk-SK"/>
              <a:t>. To </a:t>
            </a:r>
            <a:r>
              <a:rPr lang="sk-SK" err="1"/>
              <a:t>launch</a:t>
            </a:r>
            <a:r>
              <a:rPr lang="sk-SK"/>
              <a:t> </a:t>
            </a:r>
            <a:r>
              <a:rPr lang="sk-SK" err="1"/>
              <a:t>an</a:t>
            </a:r>
            <a:r>
              <a:rPr lang="sk-SK"/>
              <a:t> </a:t>
            </a:r>
            <a:r>
              <a:rPr lang="sk-SK" err="1"/>
              <a:t>interactive</a:t>
            </a:r>
            <a:r>
              <a:rPr lang="sk-SK"/>
              <a:t> </a:t>
            </a:r>
            <a:r>
              <a:rPr lang="sk-SK" err="1"/>
              <a:t>shell</a:t>
            </a:r>
            <a:r>
              <a:rPr lang="sk-SK"/>
              <a:t> </a:t>
            </a:r>
            <a:r>
              <a:rPr lang="sk-SK" err="1"/>
              <a:t>that</a:t>
            </a:r>
            <a:r>
              <a:rPr lang="sk-SK"/>
              <a:t> </a:t>
            </a:r>
            <a:r>
              <a:rPr lang="sk-SK" err="1"/>
              <a:t>interprets</a:t>
            </a:r>
            <a:r>
              <a:rPr lang="sk-SK"/>
              <a:t> </a:t>
            </a:r>
            <a:r>
              <a:rPr lang="sk-SK" err="1"/>
              <a:t>statements</a:t>
            </a:r>
            <a:r>
              <a:rPr lang="sk-SK"/>
              <a:t> </a:t>
            </a:r>
            <a:r>
              <a:rPr lang="sk-SK" err="1"/>
              <a:t>passed</a:t>
            </a:r>
            <a:r>
              <a:rPr lang="sk-SK"/>
              <a:t> in </a:t>
            </a:r>
            <a:r>
              <a:rPr lang="sk-SK" err="1"/>
              <a:t>using</a:t>
            </a:r>
            <a:r>
              <a:rPr lang="sk-SK"/>
              <a:t> </a:t>
            </a:r>
            <a:r>
              <a:rPr lang="sk-SK" err="1"/>
              <a:t>standard</a:t>
            </a:r>
            <a:r>
              <a:rPr lang="sk-SK"/>
              <a:t> </a:t>
            </a:r>
            <a:r>
              <a:rPr lang="sk-SK" err="1"/>
              <a:t>input</a:t>
            </a:r>
            <a:r>
              <a:rPr lang="sk-SK"/>
              <a:t>, </a:t>
            </a:r>
            <a:r>
              <a:rPr lang="sk-SK" err="1"/>
              <a:t>start</a:t>
            </a:r>
            <a:r>
              <a:rPr lang="sk-SK"/>
              <a:t> </a:t>
            </a:r>
            <a:r>
              <a:rPr lang="sk-SK" err="1"/>
              <a:t>the</a:t>
            </a:r>
            <a:r>
              <a:rPr lang="sk-SK"/>
              <a:t> </a:t>
            </a:r>
            <a:r>
              <a:rPr lang="sk-SK" err="1"/>
              <a:t>jjs</a:t>
            </a:r>
            <a:r>
              <a:rPr lang="sk-SK"/>
              <a:t> </a:t>
            </a:r>
            <a:r>
              <a:rPr lang="sk-SK" err="1"/>
              <a:t>tool</a:t>
            </a:r>
            <a:r>
              <a:rPr lang="sk-SK"/>
              <a:t> </a:t>
            </a:r>
            <a:r>
              <a:rPr lang="sk-SK" err="1"/>
              <a:t>without</a:t>
            </a:r>
            <a:r>
              <a:rPr lang="sk-SK"/>
              <a:t> </a:t>
            </a:r>
            <a:r>
              <a:rPr lang="sk-SK" err="1"/>
              <a:t>specifying</a:t>
            </a:r>
            <a:r>
              <a:rPr lang="sk-SK"/>
              <a:t> </a:t>
            </a:r>
            <a:r>
              <a:rPr lang="sk-SK" err="1"/>
              <a:t>any</a:t>
            </a:r>
            <a:r>
              <a:rPr lang="sk-SK"/>
              <a:t> </a:t>
            </a:r>
            <a:r>
              <a:rPr lang="sk-SK" err="1"/>
              <a:t>script</a:t>
            </a:r>
            <a:r>
              <a:rPr lang="sk-SK"/>
              <a:t> </a:t>
            </a:r>
            <a:r>
              <a:rPr lang="sk-SK" err="1"/>
              <a:t>files</a:t>
            </a:r>
            <a:r>
              <a:rPr lang="sk-SK"/>
              <a:t>.</a:t>
            </a:r>
          </a:p>
          <a:p>
            <a:r>
              <a:rPr lang="sk-SK"/>
              <a:t>JEP 335: </a:t>
            </a:r>
            <a:r>
              <a:rPr lang="sk-SK" err="1"/>
              <a:t>Deprecate</a:t>
            </a:r>
            <a:r>
              <a:rPr lang="sk-SK"/>
              <a:t> </a:t>
            </a:r>
            <a:r>
              <a:rPr lang="sk-SK" err="1"/>
              <a:t>the</a:t>
            </a:r>
            <a:r>
              <a:rPr lang="sk-SK"/>
              <a:t> </a:t>
            </a:r>
            <a:r>
              <a:rPr lang="sk-SK" err="1"/>
              <a:t>Nashorn</a:t>
            </a:r>
            <a:r>
              <a:rPr lang="sk-SK"/>
              <a:t> JavaScript </a:t>
            </a:r>
            <a:r>
              <a:rPr lang="sk-SK" err="1"/>
              <a:t>Engine</a:t>
            </a:r>
            <a:endParaRPr lang="sk-SK"/>
          </a:p>
          <a:p>
            <a:pPr marL="0" indent="0">
              <a:buNone/>
            </a:pPr>
            <a:endParaRPr lang="sk-SK"/>
          </a:p>
          <a:p>
            <a:pPr marL="0" indent="0">
              <a:buNone/>
            </a:pPr>
            <a:r>
              <a:rPr lang="sk-SK">
                <a:hlinkClick r:id="rId2"/>
              </a:rPr>
              <a:t>https://stackoverflow.com/questions/50958644/threading-in-jrunscript-vs-jjs</a:t>
            </a:r>
            <a:endParaRPr lang="sk-SK"/>
          </a:p>
          <a:p>
            <a:pPr marL="0" indent="0">
              <a:buNone/>
            </a:pPr>
            <a:endParaRPr lang="sk-SK"/>
          </a:p>
          <a:p>
            <a:pPr marL="0" indent="0">
              <a:buNone/>
            </a:pPr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2359921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6197D16-FE75-4A0E-A0C9-28C0F04A43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557022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A8FCEC6-4B30-4FF2-8B32-504BEAEA3A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716" b="9820"/>
          <a:stretch>
            <a:fillRect/>
          </a:stretch>
        </p:blipFill>
        <p:spPr>
          <a:xfrm>
            <a:off x="0" y="3808676"/>
            <a:ext cx="12192000" cy="3049325"/>
          </a:xfrm>
          <a:custGeom>
            <a:avLst/>
            <a:gdLst>
              <a:gd name="connsiteX0" fmla="*/ 0 w 12192000"/>
              <a:gd name="connsiteY0" fmla="*/ 0 h 3049325"/>
              <a:gd name="connsiteX1" fmla="*/ 12192000 w 12192000"/>
              <a:gd name="connsiteY1" fmla="*/ 0 h 3049325"/>
              <a:gd name="connsiteX2" fmla="*/ 12192000 w 12192000"/>
              <a:gd name="connsiteY2" fmla="*/ 3049325 h 3049325"/>
              <a:gd name="connsiteX3" fmla="*/ 0 w 12192000"/>
              <a:gd name="connsiteY3" fmla="*/ 3049325 h 3049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049325">
                <a:moveTo>
                  <a:pt x="0" y="0"/>
                </a:moveTo>
                <a:lnTo>
                  <a:pt x="12192000" y="0"/>
                </a:lnTo>
                <a:lnTo>
                  <a:pt x="12192000" y="3049325"/>
                </a:lnTo>
                <a:lnTo>
                  <a:pt x="0" y="3049325"/>
                </a:lnTo>
                <a:close/>
              </a:path>
            </a:pathLst>
          </a:cu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25D8EBE2-38B8-7849-A17E-F37A2AB649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484" y="1191796"/>
            <a:ext cx="10021446" cy="297634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6600" dirty="0">
                <a:solidFill>
                  <a:srgbClr val="FFFFFF"/>
                </a:solidFill>
              </a:rPr>
              <a:t>Things around JavaScript</a:t>
            </a:r>
            <a:endParaRPr lang="en-US" sz="66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D4E6432-B3C4-3846-A3C9-9FBE0D353B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4484" y="4925740"/>
            <a:ext cx="9416898" cy="166937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800" kern="120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there is huge</a:t>
            </a:r>
          </a:p>
          <a:p>
            <a:r>
              <a:rPr lang="en-US" sz="1800" kern="120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heterohenous and </a:t>
            </a:r>
          </a:p>
          <a:p>
            <a:r>
              <a:rPr lang="en-US" sz="1800" kern="120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historically large set if </a:t>
            </a:r>
          </a:p>
          <a:p>
            <a:r>
              <a:rPr lang="en-US" sz="1800">
                <a:solidFill>
                  <a:srgbClr val="000000"/>
                </a:solidFill>
              </a:rPr>
              <a:t>"</a:t>
            </a:r>
            <a:r>
              <a:rPr lang="en-US" sz="1800" kern="120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things around javascript"</a:t>
            </a:r>
          </a:p>
        </p:txBody>
      </p:sp>
    </p:spTree>
    <p:extLst>
      <p:ext uri="{BB962C8B-B14F-4D97-AF65-F5344CB8AC3E}">
        <p14:creationId xmlns:p14="http://schemas.microsoft.com/office/powerpoint/2010/main" val="621390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E834AC61-00FC-844B-8AE9-D9C7AA4990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5677" y="1362280"/>
            <a:ext cx="1262250" cy="110868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D97CEB4-BDC2-A84D-822F-7A5111B244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k-SK"/>
              <a:t>modules, bundlers, transpilers,....</a:t>
            </a:r>
            <a:br>
              <a:rPr lang="sk-SK"/>
            </a:br>
            <a:endParaRPr lang="sk-SK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CA79277-5E4C-5E44-BF7A-A92226BEC075}"/>
              </a:ext>
            </a:extLst>
          </p:cNvPr>
          <p:cNvGrpSpPr/>
          <p:nvPr/>
        </p:nvGrpSpPr>
        <p:grpSpPr>
          <a:xfrm>
            <a:off x="1417591" y="1379069"/>
            <a:ext cx="845377" cy="1017574"/>
            <a:chOff x="1401207" y="1475163"/>
            <a:chExt cx="1604486" cy="193130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BE86EFC-77F7-5B48-8FFC-7DC3472D8FD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01207" y="1475163"/>
              <a:ext cx="1593850" cy="3175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0EA33DA-B05E-5347-8AEB-925385E5F18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1207" y="1850901"/>
              <a:ext cx="1604486" cy="1555569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AF8A4EB5-5391-2047-8E1F-0CAC1C9615E9}"/>
              </a:ext>
            </a:extLst>
          </p:cNvPr>
          <p:cNvGrpSpPr/>
          <p:nvPr/>
        </p:nvGrpSpPr>
        <p:grpSpPr>
          <a:xfrm>
            <a:off x="10376462" y="1230631"/>
            <a:ext cx="985057" cy="1240331"/>
            <a:chOff x="8433106" y="1233727"/>
            <a:chExt cx="1711896" cy="2155527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2678419-9859-D142-862F-59A0959D85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791510" y="1233727"/>
              <a:ext cx="995088" cy="623682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2A7EFF00-4F1E-0540-B16C-AE66EBC9690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433106" y="1813503"/>
              <a:ext cx="1711896" cy="1575751"/>
            </a:xfrm>
            <a:prstGeom prst="rect">
              <a:avLst/>
            </a:prstGeom>
          </p:spPr>
        </p:pic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49E34BC0-95E6-BC4A-8ED4-328B01DEE4E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32108"/>
          <a:stretch/>
        </p:blipFill>
        <p:spPr>
          <a:xfrm>
            <a:off x="5762449" y="1088799"/>
            <a:ext cx="886980" cy="33722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87601B6-30CB-8D48-A164-ED8715D8A162}"/>
              </a:ext>
            </a:extLst>
          </p:cNvPr>
          <p:cNvSpPr/>
          <p:nvPr/>
        </p:nvSpPr>
        <p:spPr>
          <a:xfrm>
            <a:off x="758190" y="3188488"/>
            <a:ext cx="2384002" cy="37564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>
                <a:solidFill>
                  <a:schemeClr val="tx1"/>
                </a:solidFill>
              </a:rPr>
              <a:t>&lt;script src="y.js"&gt;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E9450C3-FE09-354A-A772-73411F05D919}"/>
              </a:ext>
            </a:extLst>
          </p:cNvPr>
          <p:cNvSpPr/>
          <p:nvPr/>
        </p:nvSpPr>
        <p:spPr>
          <a:xfrm>
            <a:off x="5925406" y="2735420"/>
            <a:ext cx="627150" cy="375643"/>
          </a:xfrm>
          <a:prstGeom prst="rect">
            <a:avLst/>
          </a:prstGeom>
          <a:solidFill>
            <a:srgbClr val="EFDA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>
                <a:solidFill>
                  <a:schemeClr val="tx1"/>
                </a:solidFill>
              </a:rPr>
              <a:t>x.js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6A50495-1169-3A47-AC5D-1B49009949F7}"/>
              </a:ext>
            </a:extLst>
          </p:cNvPr>
          <p:cNvSpPr/>
          <p:nvPr/>
        </p:nvSpPr>
        <p:spPr>
          <a:xfrm>
            <a:off x="5920564" y="3149624"/>
            <a:ext cx="636834" cy="375643"/>
          </a:xfrm>
          <a:prstGeom prst="rect">
            <a:avLst/>
          </a:prstGeom>
          <a:solidFill>
            <a:srgbClr val="EFDA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>
                <a:solidFill>
                  <a:schemeClr val="tx1"/>
                </a:solidFill>
              </a:rPr>
              <a:t>y.js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CFD07F5-AF37-9241-A85B-8024E912601D}"/>
              </a:ext>
            </a:extLst>
          </p:cNvPr>
          <p:cNvSpPr/>
          <p:nvPr/>
        </p:nvSpPr>
        <p:spPr>
          <a:xfrm>
            <a:off x="758190" y="5957365"/>
            <a:ext cx="888735" cy="3756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>
                <a:solidFill>
                  <a:schemeClr val="tx1"/>
                </a:solidFill>
              </a:rPr>
              <a:t>bower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B006F40-E357-5444-B8DD-6187CE194A00}"/>
              </a:ext>
            </a:extLst>
          </p:cNvPr>
          <p:cNvSpPr/>
          <p:nvPr/>
        </p:nvSpPr>
        <p:spPr>
          <a:xfrm>
            <a:off x="10376462" y="5938711"/>
            <a:ext cx="944881" cy="3756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>
                <a:solidFill>
                  <a:schemeClr val="tx1"/>
                </a:solidFill>
              </a:rPr>
              <a:t>npm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9A4A1A5-4505-D446-80BD-089AEAB8A149}"/>
              </a:ext>
            </a:extLst>
          </p:cNvPr>
          <p:cNvSpPr/>
          <p:nvPr/>
        </p:nvSpPr>
        <p:spPr>
          <a:xfrm>
            <a:off x="3348852" y="3908413"/>
            <a:ext cx="1919517" cy="375643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>
                <a:solidFill>
                  <a:schemeClr val="tx1"/>
                </a:solidFill>
              </a:rPr>
              <a:t>webpack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3ED5ABF-245B-3D4D-9091-CBBCF8084602}"/>
              </a:ext>
            </a:extLst>
          </p:cNvPr>
          <p:cNvSpPr/>
          <p:nvPr/>
        </p:nvSpPr>
        <p:spPr>
          <a:xfrm>
            <a:off x="3348852" y="4378489"/>
            <a:ext cx="1919516" cy="375643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>
                <a:solidFill>
                  <a:schemeClr val="tx1"/>
                </a:solidFill>
              </a:rPr>
              <a:t>browserify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B0A679D-87A6-E449-B856-13C9792D6E38}"/>
              </a:ext>
            </a:extLst>
          </p:cNvPr>
          <p:cNvSpPr/>
          <p:nvPr/>
        </p:nvSpPr>
        <p:spPr>
          <a:xfrm>
            <a:off x="6933843" y="1470522"/>
            <a:ext cx="1079764" cy="37564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>
                <a:solidFill>
                  <a:schemeClr val="tx1"/>
                </a:solidFill>
              </a:rPr>
              <a:t>traceur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50D4B50-2DCF-5D48-8F67-F9FA17B662DC}"/>
              </a:ext>
            </a:extLst>
          </p:cNvPr>
          <p:cNvSpPr/>
          <p:nvPr/>
        </p:nvSpPr>
        <p:spPr>
          <a:xfrm>
            <a:off x="6933843" y="1912980"/>
            <a:ext cx="1079764" cy="37564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>
                <a:solidFill>
                  <a:schemeClr val="tx1"/>
                </a:solidFill>
              </a:rPr>
              <a:t>babel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9B68663-528F-8C4C-80DC-4A3908857A3C}"/>
              </a:ext>
            </a:extLst>
          </p:cNvPr>
          <p:cNvSpPr/>
          <p:nvPr/>
        </p:nvSpPr>
        <p:spPr>
          <a:xfrm>
            <a:off x="9522152" y="3839772"/>
            <a:ext cx="2384002" cy="375643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>
                <a:solidFill>
                  <a:schemeClr val="tx1"/>
                </a:solidFill>
              </a:rPr>
              <a:t>require("")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072C52A-0774-D148-9415-AEBD6E89E296}"/>
              </a:ext>
            </a:extLst>
          </p:cNvPr>
          <p:cNvSpPr/>
          <p:nvPr/>
        </p:nvSpPr>
        <p:spPr>
          <a:xfrm>
            <a:off x="6239286" y="3925615"/>
            <a:ext cx="660267" cy="375643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>
                <a:solidFill>
                  <a:schemeClr val="tx1"/>
                </a:solidFill>
              </a:rPr>
              <a:t>CJS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0A2CB84-E24B-E741-9DBA-7EF61674D071}"/>
              </a:ext>
            </a:extLst>
          </p:cNvPr>
          <p:cNvSpPr/>
          <p:nvPr/>
        </p:nvSpPr>
        <p:spPr>
          <a:xfrm>
            <a:off x="5516525" y="3919843"/>
            <a:ext cx="660267" cy="375643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>
                <a:solidFill>
                  <a:schemeClr val="tx1"/>
                </a:solidFill>
              </a:rPr>
              <a:t>AMD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D9B307A-1E35-2A4C-89B6-1DAB2EBDDEA0}"/>
              </a:ext>
            </a:extLst>
          </p:cNvPr>
          <p:cNvSpPr/>
          <p:nvPr/>
        </p:nvSpPr>
        <p:spPr>
          <a:xfrm>
            <a:off x="5516525" y="4354122"/>
            <a:ext cx="1372472" cy="375643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>
                <a:solidFill>
                  <a:schemeClr val="tx1"/>
                </a:solidFill>
              </a:rPr>
              <a:t>UMD,...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62110D4-9A6F-9946-9B04-327AE41912B0}"/>
              </a:ext>
            </a:extLst>
          </p:cNvPr>
          <p:cNvSpPr/>
          <p:nvPr/>
        </p:nvSpPr>
        <p:spPr>
          <a:xfrm>
            <a:off x="5516525" y="4994223"/>
            <a:ext cx="1424410" cy="375643"/>
          </a:xfrm>
          <a:prstGeom prst="rect">
            <a:avLst/>
          </a:prstGeom>
          <a:solidFill>
            <a:srgbClr val="EBB38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>
                <a:solidFill>
                  <a:schemeClr val="tx1"/>
                </a:solidFill>
              </a:rPr>
              <a:t>ESM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CED8E20-D8DF-FB42-A7B6-E44A70EE9B94}"/>
              </a:ext>
            </a:extLst>
          </p:cNvPr>
          <p:cNvSpPr/>
          <p:nvPr/>
        </p:nvSpPr>
        <p:spPr>
          <a:xfrm>
            <a:off x="4215779" y="1233128"/>
            <a:ext cx="1079764" cy="375643"/>
          </a:xfrm>
          <a:prstGeom prst="rect">
            <a:avLst/>
          </a:prstGeom>
          <a:solidFill>
            <a:srgbClr val="F0DA5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>
                <a:solidFill>
                  <a:schemeClr val="tx1"/>
                </a:solidFill>
              </a:rPr>
              <a:t>polyfils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8524E82-462C-2242-9E9E-15E805C759C0}"/>
              </a:ext>
            </a:extLst>
          </p:cNvPr>
          <p:cNvSpPr/>
          <p:nvPr/>
        </p:nvSpPr>
        <p:spPr>
          <a:xfrm>
            <a:off x="9522152" y="4994223"/>
            <a:ext cx="2384002" cy="375643"/>
          </a:xfrm>
          <a:prstGeom prst="rect">
            <a:avLst/>
          </a:prstGeom>
          <a:solidFill>
            <a:srgbClr val="EBB38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>
                <a:solidFill>
                  <a:schemeClr val="tx1"/>
                </a:solidFill>
              </a:rPr>
              <a:t>*.jsm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F942BBA-FA9F-884A-A67D-00BE5933697F}"/>
              </a:ext>
            </a:extLst>
          </p:cNvPr>
          <p:cNvSpPr/>
          <p:nvPr/>
        </p:nvSpPr>
        <p:spPr>
          <a:xfrm>
            <a:off x="758190" y="4982164"/>
            <a:ext cx="2890732" cy="375643"/>
          </a:xfrm>
          <a:prstGeom prst="rect">
            <a:avLst/>
          </a:prstGeom>
          <a:solidFill>
            <a:srgbClr val="EBB38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>
                <a:solidFill>
                  <a:schemeClr val="tx1"/>
                </a:solidFill>
              </a:rPr>
              <a:t>&lt;script type=module src=...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63EF839-48C8-4543-9995-53EA309C7B70}"/>
              </a:ext>
            </a:extLst>
          </p:cNvPr>
          <p:cNvSpPr/>
          <p:nvPr/>
        </p:nvSpPr>
        <p:spPr>
          <a:xfrm>
            <a:off x="758190" y="2739219"/>
            <a:ext cx="2384002" cy="37564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>
                <a:solidFill>
                  <a:schemeClr val="tx1"/>
                </a:solidFill>
              </a:rPr>
              <a:t>&lt;script src="x.js"&gt;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7BEFE18-DD3E-AF4E-A4B9-0FA22408F1E4}"/>
              </a:ext>
            </a:extLst>
          </p:cNvPr>
          <p:cNvSpPr/>
          <p:nvPr/>
        </p:nvSpPr>
        <p:spPr>
          <a:xfrm>
            <a:off x="3350934" y="2744330"/>
            <a:ext cx="1919383" cy="375643"/>
          </a:xfrm>
          <a:prstGeom prst="rect">
            <a:avLst/>
          </a:prstGeom>
          <a:solidFill>
            <a:srgbClr val="C9C9C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>
                <a:solidFill>
                  <a:schemeClr val="tx1"/>
                </a:solidFill>
              </a:rPr>
              <a:t>closure compiler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0F932D3-E9F1-D74E-9BC7-FF0C25B90D01}"/>
              </a:ext>
            </a:extLst>
          </p:cNvPr>
          <p:cNvSpPr/>
          <p:nvPr/>
        </p:nvSpPr>
        <p:spPr>
          <a:xfrm>
            <a:off x="758190" y="3904814"/>
            <a:ext cx="2384002" cy="375643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>
                <a:solidFill>
                  <a:schemeClr val="tx1"/>
                </a:solidFill>
              </a:rPr>
              <a:t>&lt;script src="app.js"&gt;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D811B99-E2E9-694C-9D95-F90CA72C4BA2}"/>
              </a:ext>
            </a:extLst>
          </p:cNvPr>
          <p:cNvSpPr/>
          <p:nvPr/>
        </p:nvSpPr>
        <p:spPr>
          <a:xfrm>
            <a:off x="3348987" y="3170867"/>
            <a:ext cx="1919383" cy="375643"/>
          </a:xfrm>
          <a:prstGeom prst="rect">
            <a:avLst/>
          </a:prstGeom>
          <a:solidFill>
            <a:srgbClr val="C9C9C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>
                <a:solidFill>
                  <a:schemeClr val="tx1"/>
                </a:solidFill>
              </a:rPr>
              <a:t>uglify-js</a:t>
            </a:r>
          </a:p>
        </p:txBody>
      </p:sp>
      <p:pic>
        <p:nvPicPr>
          <p:cNvPr id="40" name="Graphic 39" descr="Database">
            <a:extLst>
              <a:ext uri="{FF2B5EF4-FFF2-40B4-BE49-F238E27FC236}">
                <a16:creationId xmlns:a16="http://schemas.microsoft.com/office/drawing/2014/main" id="{7EE669D9-53A0-4941-947C-9250F79D0E0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149651" y="6120310"/>
            <a:ext cx="343383" cy="343383"/>
          </a:xfrm>
          <a:prstGeom prst="rect">
            <a:avLst/>
          </a:prstGeom>
        </p:spPr>
      </p:pic>
      <p:pic>
        <p:nvPicPr>
          <p:cNvPr id="41" name="Graphic 40" descr="Database">
            <a:extLst>
              <a:ext uri="{FF2B5EF4-FFF2-40B4-BE49-F238E27FC236}">
                <a16:creationId xmlns:a16="http://schemas.microsoft.com/office/drawing/2014/main" id="{114FDC0A-F829-0146-A1C3-384AE3E1360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475233" y="6145590"/>
            <a:ext cx="343383" cy="343383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247D67A5-4574-504B-A81D-7545E17B9B3F}"/>
              </a:ext>
            </a:extLst>
          </p:cNvPr>
          <p:cNvSpPr/>
          <p:nvPr/>
        </p:nvSpPr>
        <p:spPr>
          <a:xfrm>
            <a:off x="7301402" y="3137652"/>
            <a:ext cx="1424410" cy="375643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>
                <a:solidFill>
                  <a:schemeClr val="tx1"/>
                </a:solidFill>
              </a:rPr>
              <a:t>typescript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40A46538-70BB-2D48-9A4B-1B66EB0B43F5}"/>
              </a:ext>
            </a:extLst>
          </p:cNvPr>
          <p:cNvSpPr/>
          <p:nvPr/>
        </p:nvSpPr>
        <p:spPr>
          <a:xfrm>
            <a:off x="7301402" y="2736933"/>
            <a:ext cx="1424410" cy="375643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>
                <a:solidFill>
                  <a:schemeClr val="tx1"/>
                </a:solidFill>
              </a:rPr>
              <a:t>cofeescript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C01905C-1AFD-7D4C-9114-E846662C40B6}"/>
              </a:ext>
            </a:extLst>
          </p:cNvPr>
          <p:cNvSpPr/>
          <p:nvPr/>
        </p:nvSpPr>
        <p:spPr>
          <a:xfrm>
            <a:off x="6649429" y="2892453"/>
            <a:ext cx="540041" cy="375643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>
                <a:solidFill>
                  <a:schemeClr val="tx1"/>
                </a:solidFill>
              </a:rPr>
              <a:t>...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3469651F-617C-B040-A56E-FEF112A6CEB7}"/>
              </a:ext>
            </a:extLst>
          </p:cNvPr>
          <p:cNvSpPr/>
          <p:nvPr/>
        </p:nvSpPr>
        <p:spPr>
          <a:xfrm>
            <a:off x="6649429" y="5469105"/>
            <a:ext cx="526307" cy="375643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>
                <a:solidFill>
                  <a:schemeClr val="tx1"/>
                </a:solidFill>
              </a:rPr>
              <a:t>...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EF23009C-E2D8-1E4A-A4DA-17E3199B1636}"/>
              </a:ext>
            </a:extLst>
          </p:cNvPr>
          <p:cNvSpPr/>
          <p:nvPr/>
        </p:nvSpPr>
        <p:spPr>
          <a:xfrm>
            <a:off x="758190" y="5483639"/>
            <a:ext cx="2890732" cy="375643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>
                <a:solidFill>
                  <a:schemeClr val="tx1"/>
                </a:solidFill>
              </a:rPr>
              <a:t>WebAssembly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57F490B-F75A-1D47-995B-66DEDEF08A4D}"/>
              </a:ext>
            </a:extLst>
          </p:cNvPr>
          <p:cNvSpPr/>
          <p:nvPr/>
        </p:nvSpPr>
        <p:spPr>
          <a:xfrm>
            <a:off x="7301402" y="5469157"/>
            <a:ext cx="1424410" cy="375643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>
                <a:solidFill>
                  <a:schemeClr val="tx1"/>
                </a:solidFill>
              </a:rPr>
              <a:t>C++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11C41FD6-46A5-5543-9C10-89370CDD7F63}"/>
              </a:ext>
            </a:extLst>
          </p:cNvPr>
          <p:cNvSpPr/>
          <p:nvPr/>
        </p:nvSpPr>
        <p:spPr>
          <a:xfrm>
            <a:off x="2602310" y="1959839"/>
            <a:ext cx="1079764" cy="37564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>
                <a:solidFill>
                  <a:schemeClr val="tx1"/>
                </a:solidFill>
              </a:rPr>
              <a:t>polyfils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B69EE82A-40DF-D947-AEF5-1822A5D8CD26}"/>
              </a:ext>
            </a:extLst>
          </p:cNvPr>
          <p:cNvSpPr/>
          <p:nvPr/>
        </p:nvSpPr>
        <p:spPr>
          <a:xfrm>
            <a:off x="9522152" y="5472268"/>
            <a:ext cx="2384002" cy="375643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>
                <a:solidFill>
                  <a:schemeClr val="tx1"/>
                </a:solidFill>
              </a:rPr>
              <a:t>WebAssembly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C92E73BF-60EB-B142-9BBC-07ECFCEFF27F}"/>
              </a:ext>
            </a:extLst>
          </p:cNvPr>
          <p:cNvSpPr/>
          <p:nvPr/>
        </p:nvSpPr>
        <p:spPr>
          <a:xfrm>
            <a:off x="2036314" y="6019758"/>
            <a:ext cx="2295656" cy="294596"/>
          </a:xfrm>
          <a:prstGeom prst="rect">
            <a:avLst/>
          </a:prstGeom>
          <a:solidFill>
            <a:srgbClr val="C9C9C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>
                <a:solidFill>
                  <a:schemeClr val="tx1"/>
                </a:solidFill>
              </a:rPr>
              <a:t>gulp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3E7E9DF9-51D1-DD42-8973-5B5D158F3E5D}"/>
              </a:ext>
            </a:extLst>
          </p:cNvPr>
          <p:cNvSpPr/>
          <p:nvPr/>
        </p:nvSpPr>
        <p:spPr>
          <a:xfrm>
            <a:off x="4410089" y="6017971"/>
            <a:ext cx="2029415" cy="298170"/>
          </a:xfrm>
          <a:prstGeom prst="rect">
            <a:avLst/>
          </a:prstGeom>
          <a:solidFill>
            <a:srgbClr val="C9C9C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>
                <a:solidFill>
                  <a:schemeClr val="tx1"/>
                </a:solidFill>
              </a:rPr>
              <a:t>grunt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81F081BB-DA0E-4042-9B38-D64286C8721D}"/>
              </a:ext>
            </a:extLst>
          </p:cNvPr>
          <p:cNvSpPr/>
          <p:nvPr/>
        </p:nvSpPr>
        <p:spPr>
          <a:xfrm>
            <a:off x="7393275" y="6034838"/>
            <a:ext cx="2029415" cy="298170"/>
          </a:xfrm>
          <a:prstGeom prst="rect">
            <a:avLst/>
          </a:prstGeom>
          <a:solidFill>
            <a:srgbClr val="C9C9C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>
                <a:solidFill>
                  <a:schemeClr val="tx1"/>
                </a:solidFill>
              </a:rPr>
              <a:t>npm-scripts</a:t>
            </a:r>
          </a:p>
        </p:txBody>
      </p:sp>
    </p:spTree>
    <p:extLst>
      <p:ext uri="{BB962C8B-B14F-4D97-AF65-F5344CB8AC3E}">
        <p14:creationId xmlns:p14="http://schemas.microsoft.com/office/powerpoint/2010/main" val="26905835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F6A077-0EAA-7744-AF05-6C8BFE56E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... and more</a:t>
            </a:r>
            <a:br>
              <a:rPr lang="sk-SK"/>
            </a:br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87800970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7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E49C17-05EB-3049-AD1E-F59B6BE49D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5368" y="2043663"/>
            <a:ext cx="6105194" cy="2031055"/>
          </a:xfrm>
        </p:spPr>
        <p:txBody>
          <a:bodyPr>
            <a:normAutofit/>
          </a:bodyPr>
          <a:lstStyle/>
          <a:p>
            <a:r>
              <a:rPr lang="sk-SK">
                <a:solidFill>
                  <a:srgbClr val="FFFFFF"/>
                </a:solidFill>
              </a:rPr>
              <a:t>__aux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9EAA66-089D-DC42-8586-3F9B358DFF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5368" y="4074718"/>
            <a:ext cx="6105194" cy="1891742"/>
          </a:xfrm>
        </p:spPr>
        <p:txBody>
          <a:bodyPr>
            <a:normAutofit/>
          </a:bodyPr>
          <a:lstStyle/>
          <a:p>
            <a:r>
              <a:rPr lang="sk-SK">
                <a:solidFill>
                  <a:srgbClr val="FFFFFF"/>
                </a:solidFill>
              </a:rPr>
              <a:t>čo sa nezmestilo do prednášky</a:t>
            </a:r>
          </a:p>
          <a:p>
            <a:r>
              <a:rPr lang="sk-SK">
                <a:solidFill>
                  <a:srgbClr val="FFFFFF"/>
                </a:solidFill>
              </a:rPr>
              <a:t>bonus materiály a témy</a:t>
            </a:r>
          </a:p>
          <a:p>
            <a:r>
              <a:rPr lang="sk-SK">
                <a:solidFill>
                  <a:srgbClr val="FFFFFF"/>
                </a:solidFill>
              </a:rPr>
              <a:t> a neutriedené poznámky</a:t>
            </a:r>
          </a:p>
        </p:txBody>
      </p:sp>
      <p:pic>
        <p:nvPicPr>
          <p:cNvPr id="13" name="Picture 9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7120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2. </a:t>
            </a:r>
            <a:r>
              <a:rPr lang="en-US" err="1"/>
              <a:t>Komunita</a:t>
            </a:r>
            <a:r>
              <a:rPr lang="en-US"/>
              <a:t> a </a:t>
            </a:r>
            <a:r>
              <a:rPr lang="en-US" err="1"/>
              <a:t>kultúra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open-source</a:t>
            </a:r>
          </a:p>
          <a:p>
            <a:r>
              <a:rPr lang="en-US" err="1"/>
              <a:t>npm</a:t>
            </a:r>
            <a:endParaRPr lang="en-US"/>
          </a:p>
          <a:p>
            <a:r>
              <a:rPr lang="en-US" err="1"/>
              <a:t>git</a:t>
            </a:r>
            <a:endParaRPr lang="en-US"/>
          </a:p>
          <a:p>
            <a:r>
              <a:rPr lang="en-US"/>
              <a:t>testy</a:t>
            </a:r>
          </a:p>
          <a:p>
            <a:r>
              <a:rPr lang="en-US"/>
              <a:t>CI</a:t>
            </a:r>
          </a:p>
          <a:p>
            <a:r>
              <a:rPr lang="en-US"/>
              <a:t>linting, </a:t>
            </a:r>
            <a:r>
              <a:rPr lang="en-US" err="1"/>
              <a:t>styleguides</a:t>
            </a:r>
            <a:endParaRPr lang="en-US"/>
          </a:p>
          <a:p>
            <a:r>
              <a:rPr lang="en-US"/>
              <a:t>security*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0691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243D8A-5590-DB48-B03B-57F919E47C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2. </a:t>
            </a:r>
            <a:r>
              <a:rPr lang="en-US" err="1"/>
              <a:t>Komunita</a:t>
            </a:r>
            <a:r>
              <a:rPr lang="en-US"/>
              <a:t> a </a:t>
            </a:r>
            <a:r>
              <a:rPr lang="en-US" err="1"/>
              <a:t>kultúra</a:t>
            </a:r>
            <a:r>
              <a:rPr lang="en-US"/>
              <a:t> - git</a:t>
            </a:r>
            <a:endParaRPr lang="sk-S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4E40A7-17CA-4146-98B1-A97DE97905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822861" cy="4351338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sk-SK"/>
              <a:t>väčšina npm modulov (ale aj browser knižníc) je dostupná na github.com</a:t>
            </a:r>
          </a:p>
          <a:p>
            <a:pPr marL="514350" indent="-514350">
              <a:buFont typeface="+mj-lt"/>
              <a:buAutoNum type="alphaUcPeriod"/>
            </a:pPr>
            <a:r>
              <a:rPr lang="sk-SK" b="1"/>
              <a:t>github is your new google </a:t>
            </a:r>
            <a:r>
              <a:rPr lang="sk-SK"/>
              <a:t>(reading code is the best way to learn)   </a:t>
            </a:r>
          </a:p>
          <a:p>
            <a:pPr marL="514350" indent="-514350">
              <a:buFont typeface="+mj-lt"/>
              <a:buAutoNum type="alphaUcPeriod"/>
            </a:pPr>
            <a:r>
              <a:rPr lang="sk-SK"/>
              <a:t>máte k dispozícii </a:t>
            </a:r>
            <a:r>
              <a:rPr lang="sk-SK" b="1"/>
              <a:t>zdrojáky</a:t>
            </a:r>
          </a:p>
          <a:p>
            <a:pPr marL="514350" indent="-514350">
              <a:buFont typeface="+mj-lt"/>
              <a:buAutoNum type="alphaUcPeriod"/>
            </a:pPr>
            <a:r>
              <a:rPr lang="sk-SK"/>
              <a:t>readme.md, wiki, </a:t>
            </a:r>
            <a:r>
              <a:rPr lang="sk-SK" b="1"/>
              <a:t>docs </a:t>
            </a:r>
            <a:endParaRPr lang="sk-SK"/>
          </a:p>
          <a:p>
            <a:pPr marL="514350" indent="-514350">
              <a:buFont typeface="+mj-lt"/>
              <a:buAutoNum type="alphaUcPeriod"/>
            </a:pPr>
            <a:r>
              <a:rPr lang="sk-SK"/>
              <a:t>máte možnosť reportovať a komunikovať </a:t>
            </a:r>
            <a:r>
              <a:rPr lang="sk-SK" b="1"/>
              <a:t>issues</a:t>
            </a:r>
            <a:r>
              <a:rPr lang="sk-SK"/>
              <a:t>, klásť otázky</a:t>
            </a:r>
          </a:p>
          <a:p>
            <a:pPr marL="514350" indent="-514350">
              <a:buFont typeface="+mj-lt"/>
              <a:buAutoNum type="alphaUcPeriod"/>
            </a:pPr>
            <a:r>
              <a:rPr lang="sk-SK"/>
              <a:t>máte možnosť forknúť si a opraviť, vylepšiť modul a následne inštalovať z gitu</a:t>
            </a:r>
          </a:p>
          <a:p>
            <a:pPr marL="514350" indent="-514350">
              <a:buFont typeface="+mj-lt"/>
              <a:buAutoNum type="alphaUcPeriod"/>
            </a:pPr>
            <a:r>
              <a:rPr lang="sk-SK"/>
              <a:t>pull requesty – opravu môže autor prebrať do originál modulu </a:t>
            </a:r>
          </a:p>
        </p:txBody>
      </p:sp>
    </p:spTree>
    <p:extLst>
      <p:ext uri="{BB962C8B-B14F-4D97-AF65-F5344CB8AC3E}">
        <p14:creationId xmlns:p14="http://schemas.microsoft.com/office/powerpoint/2010/main" val="37165173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243D8A-5590-DB48-B03B-57F919E47C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2. </a:t>
            </a:r>
            <a:r>
              <a:rPr lang="en-US" err="1"/>
              <a:t>Komunita</a:t>
            </a:r>
            <a:r>
              <a:rPr lang="en-US"/>
              <a:t> a </a:t>
            </a:r>
            <a:r>
              <a:rPr lang="en-US" err="1"/>
              <a:t>kultúra</a:t>
            </a:r>
            <a:r>
              <a:rPr lang="en-US"/>
              <a:t> - testy</a:t>
            </a:r>
            <a:endParaRPr lang="sk-S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4E40A7-17CA-4146-98B1-A97DE97905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822861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sk-SK"/>
              <a:t>K väčšine modulov sú k dispozícii </a:t>
            </a:r>
            <a:r>
              <a:rPr lang="sk-SK" b="1"/>
              <a:t>testy</a:t>
            </a:r>
          </a:p>
          <a:p>
            <a:pPr marL="514350" indent="-514350">
              <a:buFont typeface="+mj-lt"/>
              <a:buAutoNum type="alphaUcPeriod"/>
            </a:pPr>
            <a:r>
              <a:rPr lang="sk-SK"/>
              <a:t>ľahšie robenie vylepšení (optimalizácie, refactoring)</a:t>
            </a:r>
          </a:p>
          <a:p>
            <a:pPr marL="514350" indent="-514350">
              <a:buFont typeface="+mj-lt"/>
              <a:buAutoNum type="alphaUcPeriod"/>
            </a:pPr>
            <a:r>
              <a:rPr lang="sk-SK"/>
              <a:t>ľahšie robenie zmien (nepokazil som svojou novou funkcionalitou niečo doteraz fungujúce)</a:t>
            </a:r>
          </a:p>
          <a:p>
            <a:pPr marL="514350" indent="-514350">
              <a:buFont typeface="+mj-lt"/>
              <a:buAutoNum type="alphaUcPeriod"/>
            </a:pPr>
            <a:r>
              <a:rPr lang="sk-SK"/>
              <a:t>menej dokumentácie, veľakrtát jenfunkcionalita definovaná a popísaná v testoch</a:t>
            </a:r>
          </a:p>
          <a:p>
            <a:pPr marL="514350" indent="-514350">
              <a:buFont typeface="+mj-lt"/>
              <a:buAutoNum type="alphaUcPeriod"/>
            </a:pPr>
            <a:r>
              <a:rPr lang="sk-SK"/>
              <a:t>testy sú súčasťou workflowu    </a:t>
            </a:r>
          </a:p>
        </p:txBody>
      </p:sp>
    </p:spTree>
    <p:extLst>
      <p:ext uri="{BB962C8B-B14F-4D97-AF65-F5344CB8AC3E}">
        <p14:creationId xmlns:p14="http://schemas.microsoft.com/office/powerpoint/2010/main" val="12097386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3. </a:t>
            </a:r>
            <a:r>
              <a:rPr lang="en-US" err="1"/>
              <a:t>Univerzálnosť</a:t>
            </a:r>
            <a:r>
              <a:rPr lang="en-US"/>
              <a:t> </a:t>
            </a:r>
            <a:r>
              <a:rPr lang="en-US" err="1"/>
              <a:t>jazyka</a:t>
            </a:r>
            <a:r>
              <a:rPr lang="en-US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/>
              <a:t>Je multiparadigm language, znamená že sa v ňom dá programovať</a:t>
            </a:r>
          </a:p>
          <a:p>
            <a:pPr lvl="1"/>
            <a:r>
              <a:rPr lang="en-US"/>
              <a:t>Objektovo</a:t>
            </a:r>
          </a:p>
          <a:p>
            <a:pPr lvl="1"/>
            <a:r>
              <a:rPr lang="en-US"/>
              <a:t>Funkcionálne</a:t>
            </a:r>
          </a:p>
          <a:p>
            <a:pPr lvl="1"/>
            <a:r>
              <a:rPr lang="en-US"/>
              <a:t>Streamovo</a:t>
            </a:r>
          </a:p>
          <a:p>
            <a:pPr lvl="1"/>
            <a:r>
              <a:rPr lang="en-US"/>
              <a:t>Imperatívne, Deklaratívne, …</a:t>
            </a:r>
          </a:p>
          <a:p>
            <a:r>
              <a:rPr lang="en-US"/>
              <a:t>Oproti iným jazykom a platformám </a:t>
            </a:r>
          </a:p>
          <a:p>
            <a:pPr lvl="1"/>
            <a:r>
              <a:rPr lang="en-US"/>
              <a:t>si nemusíte vybrať a prisôsobiť sa paradigm jazyka ale</a:t>
            </a:r>
          </a:p>
          <a:p>
            <a:pPr lvl="1"/>
            <a:r>
              <a:rPr lang="en-US"/>
              <a:t>v JS to môžete miešať a využívať tie ktoré sú kde vhodné</a:t>
            </a:r>
          </a:p>
          <a:p>
            <a:r>
              <a:rPr lang="en-US"/>
              <a:t>Jazyk rastie v malých iteráciách a je stale backward compatible</a:t>
            </a:r>
          </a:p>
        </p:txBody>
      </p:sp>
    </p:spTree>
    <p:extLst>
      <p:ext uri="{BB962C8B-B14F-4D97-AF65-F5344CB8AC3E}">
        <p14:creationId xmlns:p14="http://schemas.microsoft.com/office/powerpoint/2010/main" val="37324343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C6C6F-A9B2-DE4F-9D67-18C117DC5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Prečo JavaScript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FAFF7F-0586-E04A-B154-B690550458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 err="1"/>
              <a:t>Nejaké</a:t>
            </a:r>
            <a:r>
              <a:rPr lang="en-US" b="1" dirty="0"/>
              <a:t> </a:t>
            </a:r>
            <a:r>
              <a:rPr lang="en-US" b="1" dirty="0" err="1"/>
              <a:t>názory</a:t>
            </a:r>
            <a:r>
              <a:rPr lang="en-US" b="1" dirty="0"/>
              <a:t> od </a:t>
            </a:r>
            <a:r>
              <a:rPr lang="en-US" b="1" dirty="0" err="1"/>
              <a:t>ostatných</a:t>
            </a:r>
            <a:r>
              <a:rPr lang="en-US" dirty="0"/>
              <a:t>:</a:t>
            </a:r>
          </a:p>
          <a:p>
            <a:r>
              <a:rPr lang="sk-SK" dirty="0" err="1">
                <a:hlinkClick r:id="rId2"/>
              </a:rPr>
              <a:t>The</a:t>
            </a:r>
            <a:r>
              <a:rPr lang="sk-SK" dirty="0">
                <a:hlinkClick r:id="rId2"/>
              </a:rPr>
              <a:t> </a:t>
            </a:r>
            <a:r>
              <a:rPr lang="sk-SK" dirty="0" err="1">
                <a:hlinkClick r:id="rId2"/>
              </a:rPr>
              <a:t>World's</a:t>
            </a:r>
            <a:r>
              <a:rPr lang="sk-SK" dirty="0">
                <a:hlinkClick r:id="rId2"/>
              </a:rPr>
              <a:t> Most </a:t>
            </a:r>
            <a:r>
              <a:rPr lang="sk-SK" dirty="0" err="1">
                <a:hlinkClick r:id="rId2"/>
              </a:rPr>
              <a:t>Misunderstood</a:t>
            </a:r>
            <a:r>
              <a:rPr lang="sk-SK" dirty="0">
                <a:hlinkClick r:id="rId2"/>
              </a:rPr>
              <a:t> </a:t>
            </a:r>
            <a:r>
              <a:rPr lang="sk-SK" dirty="0" err="1">
                <a:hlinkClick r:id="rId2"/>
              </a:rPr>
              <a:t>Programming</a:t>
            </a:r>
            <a:r>
              <a:rPr lang="sk-SK" dirty="0">
                <a:hlinkClick r:id="rId2"/>
              </a:rPr>
              <a:t> </a:t>
            </a:r>
            <a:r>
              <a:rPr lang="sk-SK" dirty="0" err="1">
                <a:hlinkClick r:id="rId2"/>
              </a:rPr>
              <a:t>Language</a:t>
            </a:r>
            <a:endParaRPr lang="en-US" dirty="0"/>
          </a:p>
          <a:p>
            <a:r>
              <a:rPr lang="en-US" dirty="0" err="1"/>
              <a:t>R.Dahl</a:t>
            </a:r>
            <a:r>
              <a:rPr lang="en-US" dirty="0"/>
              <a:t> 2018: Best Dynamic Language</a:t>
            </a:r>
          </a:p>
          <a:p>
            <a:r>
              <a:rPr lang="sk-SK" dirty="0" err="1"/>
              <a:t>Kyle</a:t>
            </a:r>
            <a:r>
              <a:rPr lang="sk-SK" dirty="0"/>
              <a:t> </a:t>
            </a:r>
            <a:r>
              <a:rPr lang="sk-SK" dirty="0" err="1"/>
              <a:t>Simpson</a:t>
            </a:r>
            <a:r>
              <a:rPr lang="sk-SK" dirty="0"/>
              <a:t>: </a:t>
            </a:r>
            <a:r>
              <a:rPr lang="sk-SK" dirty="0">
                <a:hlinkClick r:id="rId3"/>
              </a:rPr>
              <a:t>Keep Betting on JavaScript</a:t>
            </a:r>
            <a:endParaRPr lang="sk-SK" dirty="0"/>
          </a:p>
          <a:p>
            <a:r>
              <a:rPr lang="sk-SK" dirty="0" err="1"/>
              <a:t>Brendan</a:t>
            </a:r>
            <a:r>
              <a:rPr lang="sk-SK" dirty="0"/>
              <a:t> </a:t>
            </a:r>
            <a:r>
              <a:rPr lang="sk-SK" dirty="0" err="1"/>
              <a:t>Eich</a:t>
            </a:r>
            <a:r>
              <a:rPr lang="sk-SK" dirty="0"/>
              <a:t>, Douglas </a:t>
            </a:r>
            <a:r>
              <a:rPr lang="sk-SK" dirty="0" err="1"/>
              <a:t>Crockford</a:t>
            </a:r>
            <a:r>
              <a:rPr lang="sk-SK" dirty="0"/>
              <a:t>,... </a:t>
            </a:r>
            <a:r>
              <a:rPr lang="sk-SK" dirty="0">
                <a:hlinkClick r:id="rId4"/>
              </a:rPr>
              <a:t>JavaScript is Assembly Language for the Web </a:t>
            </a:r>
            <a:endParaRPr lang="sk-SK" dirty="0"/>
          </a:p>
          <a:p>
            <a:pPr marL="0" indent="0">
              <a:buNone/>
            </a:pPr>
            <a:endParaRPr lang="sk-SK" dirty="0"/>
          </a:p>
          <a:p>
            <a:pPr marL="0" indent="0">
              <a:buNone/>
            </a:pPr>
            <a:r>
              <a:rPr lang="sk-SK" b="1" dirty="0"/>
              <a:t>Lebo je to trendy a existujú ponuky práce</a:t>
            </a:r>
            <a:r>
              <a:rPr lang="sk-SK" dirty="0"/>
              <a:t>:</a:t>
            </a:r>
          </a:p>
          <a:p>
            <a:r>
              <a:rPr lang="sk-SK" dirty="0"/>
              <a:t>chcete to vedieť používať </a:t>
            </a:r>
          </a:p>
          <a:p>
            <a:r>
              <a:rPr lang="sk-SK" dirty="0"/>
              <a:t>alebo tomu chcete rozumieť</a:t>
            </a:r>
          </a:p>
          <a:p>
            <a:pPr marL="0" indent="0">
              <a:buNone/>
            </a:pPr>
            <a:endParaRPr lang="sk-SK" dirty="0"/>
          </a:p>
          <a:p>
            <a:pPr marL="0" indent="0">
              <a:buNone/>
            </a:pPr>
            <a:r>
              <a:rPr lang="sk-SK" dirty="0"/>
              <a:t>...</a:t>
            </a:r>
          </a:p>
          <a:p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23096181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6197D16-FE75-4A0E-A0C9-28C0F04A43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557022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A8FCEC6-4B30-4FF2-8B32-504BEAEA3A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716" b="9820"/>
          <a:stretch>
            <a:fillRect/>
          </a:stretch>
        </p:blipFill>
        <p:spPr>
          <a:xfrm>
            <a:off x="0" y="3808676"/>
            <a:ext cx="12192000" cy="3049325"/>
          </a:xfrm>
          <a:custGeom>
            <a:avLst/>
            <a:gdLst>
              <a:gd name="connsiteX0" fmla="*/ 0 w 12192000"/>
              <a:gd name="connsiteY0" fmla="*/ 0 h 3049325"/>
              <a:gd name="connsiteX1" fmla="*/ 12192000 w 12192000"/>
              <a:gd name="connsiteY1" fmla="*/ 0 h 3049325"/>
              <a:gd name="connsiteX2" fmla="*/ 12192000 w 12192000"/>
              <a:gd name="connsiteY2" fmla="*/ 3049325 h 3049325"/>
              <a:gd name="connsiteX3" fmla="*/ 0 w 12192000"/>
              <a:gd name="connsiteY3" fmla="*/ 3049325 h 3049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049325">
                <a:moveTo>
                  <a:pt x="0" y="0"/>
                </a:moveTo>
                <a:lnTo>
                  <a:pt x="12192000" y="0"/>
                </a:lnTo>
                <a:lnTo>
                  <a:pt x="12192000" y="3049325"/>
                </a:lnTo>
                <a:lnTo>
                  <a:pt x="0" y="3049325"/>
                </a:lnTo>
                <a:close/>
              </a:path>
            </a:pathLst>
          </a:custGeom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804484" y="1191796"/>
            <a:ext cx="10021446" cy="2976344"/>
          </a:xfrm>
        </p:spPr>
        <p:txBody>
          <a:bodyPr anchor="ctr">
            <a:normAutofit/>
          </a:bodyPr>
          <a:lstStyle/>
          <a:p>
            <a:pPr algn="l"/>
            <a:r>
              <a:rPr lang="en-US" sz="6600" dirty="0">
                <a:solidFill>
                  <a:srgbClr val="FFFFFF"/>
                </a:solidFill>
              </a:rPr>
              <a:t>History and Evolution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804788" y="5318990"/>
            <a:ext cx="9416898" cy="723670"/>
          </a:xfrm>
        </p:spPr>
        <p:txBody>
          <a:bodyPr anchor="t">
            <a:normAutofit/>
          </a:bodyPr>
          <a:lstStyle/>
          <a:p>
            <a:pPr algn="l"/>
            <a:r>
              <a:rPr lang="en-US" sz="1800" dirty="0">
                <a:solidFill>
                  <a:srgbClr val="000000"/>
                </a:solidFill>
              </a:rPr>
              <a:t>from browsers to server side and desktop runtimes</a:t>
            </a:r>
          </a:p>
        </p:txBody>
      </p:sp>
    </p:spTree>
    <p:extLst>
      <p:ext uri="{BB962C8B-B14F-4D97-AF65-F5344CB8AC3E}">
        <p14:creationId xmlns:p14="http://schemas.microsoft.com/office/powerpoint/2010/main" val="13420924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3067</TotalTime>
  <Words>1511</Words>
  <Application>Microsoft Macintosh PowerPoint</Application>
  <PresentationFormat>Widescreen</PresentationFormat>
  <Paragraphs>371</Paragraphs>
  <Slides>36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0" baseType="lpstr">
      <vt:lpstr>Arial</vt:lpstr>
      <vt:lpstr>Calibri</vt:lpstr>
      <vt:lpstr>Calibri Light</vt:lpstr>
      <vt:lpstr>Office Theme</vt:lpstr>
      <vt:lpstr>JavaScript jazyk, platformy, technológie</vt:lpstr>
      <vt:lpstr>Prečo JavaScript ?!</vt:lpstr>
      <vt:lpstr>1. Čo všetko sa dnes kóduje v JavaScripte</vt:lpstr>
      <vt:lpstr>2. Komunita a kultúra</vt:lpstr>
      <vt:lpstr>2. Komunita a kultúra - git</vt:lpstr>
      <vt:lpstr>2. Komunita a kultúra - testy</vt:lpstr>
      <vt:lpstr>3. Univerzálnosť jazyka </vt:lpstr>
      <vt:lpstr>Prečo JavaScript</vt:lpstr>
      <vt:lpstr>History and Evolution</vt:lpstr>
      <vt:lpstr>JavaScript - platforms</vt:lpstr>
      <vt:lpstr>What is and is not JavaScript</vt:lpstr>
      <vt:lpstr>JavaScript in browser and node.js </vt:lpstr>
      <vt:lpstr>Language, APIs, Concepts, Techs, Libs,..  </vt:lpstr>
      <vt:lpstr>Events – Common Concepts</vt:lpstr>
      <vt:lpstr>What is and is not JavaScript – matrix</vt:lpstr>
      <vt:lpstr>What is (not) JavaScript</vt:lpstr>
      <vt:lpstr>What is (not) JavaScript</vt:lpstr>
      <vt:lpstr>Server Side JavaScript Engines</vt:lpstr>
      <vt:lpstr>Standalone JavaScript Shells</vt:lpstr>
      <vt:lpstr>mongodb shell – mongo command</vt:lpstr>
      <vt:lpstr>mongo shell</vt:lpstr>
      <vt:lpstr>mongo shell</vt:lpstr>
      <vt:lpstr>mongo shell</vt:lpstr>
      <vt:lpstr>mongo shell – Interact with database</vt:lpstr>
      <vt:lpstr>Nashorn - JavaScript for the JVM</vt:lpstr>
      <vt:lpstr>Nashorn – jjs</vt:lpstr>
      <vt:lpstr>Nashorn – jjs – access to Java</vt:lpstr>
      <vt:lpstr>Nashorn – jjs – access to Java</vt:lpstr>
      <vt:lpstr>Nashorn – jjs – Nashorn and Shell Scripting</vt:lpstr>
      <vt:lpstr>cscript.exe – ms windows scripting engine</vt:lpstr>
      <vt:lpstr>node.js the most popular server side runtime</vt:lpstr>
      <vt:lpstr>jjs vs jrunscript ?</vt:lpstr>
      <vt:lpstr>Things around JavaScript</vt:lpstr>
      <vt:lpstr>modules, bundlers, transpilers,.... </vt:lpstr>
      <vt:lpstr>... and more </vt:lpstr>
      <vt:lpstr>__aux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JavaScript Applications</dc:title>
  <dc:creator>Marko Martin</dc:creator>
  <cp:lastModifiedBy>Marcus</cp:lastModifiedBy>
  <cp:revision>325</cp:revision>
  <dcterms:created xsi:type="dcterms:W3CDTF">2018-04-30T09:51:25Z</dcterms:created>
  <dcterms:modified xsi:type="dcterms:W3CDTF">2018-12-05T10:17:58Z</dcterms:modified>
</cp:coreProperties>
</file>